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147482883" r:id="rId3"/>
    <p:sldId id="2147482884" r:id="rId4"/>
    <p:sldId id="2147482893" r:id="rId5"/>
    <p:sldId id="2147482894" r:id="rId6"/>
    <p:sldId id="2147482895" r:id="rId7"/>
    <p:sldId id="2147482885" r:id="rId8"/>
    <p:sldId id="2147482897" r:id="rId9"/>
    <p:sldId id="2147482898" r:id="rId10"/>
    <p:sldId id="2147482899" r:id="rId11"/>
    <p:sldId id="2147482900" r:id="rId12"/>
    <p:sldId id="2147482886" r:id="rId13"/>
    <p:sldId id="2147482902" r:id="rId14"/>
    <p:sldId id="272" r:id="rId15"/>
    <p:sldId id="274" r:id="rId16"/>
    <p:sldId id="275" r:id="rId17"/>
    <p:sldId id="276" r:id="rId18"/>
    <p:sldId id="2147482892" r:id="rId19"/>
    <p:sldId id="2147482887" r:id="rId20"/>
    <p:sldId id="291" r:id="rId21"/>
    <p:sldId id="266" r:id="rId22"/>
    <p:sldId id="277" r:id="rId23"/>
    <p:sldId id="278" r:id="rId24"/>
    <p:sldId id="2147376913" r:id="rId25"/>
    <p:sldId id="281" r:id="rId26"/>
    <p:sldId id="2147482888" r:id="rId27"/>
    <p:sldId id="265" r:id="rId28"/>
    <p:sldId id="2147482879" r:id="rId29"/>
    <p:sldId id="2147482880" r:id="rId30"/>
    <p:sldId id="2147482881" r:id="rId31"/>
    <p:sldId id="2147482889" r:id="rId32"/>
    <p:sldId id="279" r:id="rId33"/>
    <p:sldId id="280" r:id="rId34"/>
    <p:sldId id="267" r:id="rId35"/>
    <p:sldId id="2147482853" r:id="rId36"/>
    <p:sldId id="2147482854" r:id="rId37"/>
    <p:sldId id="2147482878" r:id="rId38"/>
    <p:sldId id="269" r:id="rId39"/>
    <p:sldId id="2147482891" r:id="rId40"/>
    <p:sldId id="270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8C41CF-B290-9E48-008C-2ACF2F2A90D4}" name="Matthew Parsons Dr." initials="MPD" userId="Matthew Parsons Dr.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F2C"/>
    <a:srgbClr val="713133"/>
    <a:srgbClr val="854A4A"/>
    <a:srgbClr val="C95261"/>
    <a:srgbClr val="BE4755"/>
    <a:srgbClr val="A98DC2"/>
    <a:srgbClr val="57859B"/>
    <a:srgbClr val="467A92"/>
    <a:srgbClr val="E97131"/>
    <a:srgbClr val="9F69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66"/>
    <p:restoredTop sz="94658"/>
  </p:normalViewPr>
  <p:slideViewPr>
    <p:cSldViewPr snapToGrid="0">
      <p:cViewPr varScale="1">
        <p:scale>
          <a:sx n="120" d="100"/>
          <a:sy n="120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160A93-5F50-E14B-82FA-9F75B7D5A0D1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DECF770-A8E2-894C-8CAF-03FAB885D298}">
      <dgm:prSet custT="1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US" sz="2400" dirty="0">
              <a:solidFill>
                <a:schemeClr val="bg1"/>
              </a:solidFill>
            </a:rPr>
            <a:t>Targeting the HIV reservoir</a:t>
          </a:r>
        </a:p>
      </dgm:t>
    </dgm:pt>
    <dgm:pt modelId="{EE0B8259-2069-8C44-A574-0DE0344CDE30}" type="parTrans" cxnId="{26503715-46E6-1F42-BB7C-7D344029EFC3}">
      <dgm:prSet/>
      <dgm:spPr/>
      <dgm:t>
        <a:bodyPr/>
        <a:lstStyle/>
        <a:p>
          <a:endParaRPr lang="en-US" sz="4000"/>
        </a:p>
      </dgm:t>
    </dgm:pt>
    <dgm:pt modelId="{D4BFB2B1-ED4D-1F48-A64B-F2895E2256A8}" type="sibTrans" cxnId="{26503715-46E6-1F42-BB7C-7D344029EFC3}">
      <dgm:prSet/>
      <dgm:spPr/>
      <dgm:t>
        <a:bodyPr/>
        <a:lstStyle/>
        <a:p>
          <a:endParaRPr lang="en-US" sz="4000"/>
        </a:p>
      </dgm:t>
    </dgm:pt>
    <dgm:pt modelId="{73D42926-5C41-6A4E-99BA-9D9DDBBC2B69}">
      <dgm:prSet custT="1"/>
      <dgm:spPr>
        <a:solidFill>
          <a:srgbClr val="C95261">
            <a:alpha val="47843"/>
          </a:srgbClr>
        </a:solidFill>
      </dgm:spPr>
      <dgm:t>
        <a:bodyPr/>
        <a:lstStyle/>
        <a:p>
          <a:r>
            <a:rPr lang="en-US" sz="2400" b="0" dirty="0">
              <a:solidFill>
                <a:srgbClr val="712F2C"/>
              </a:solidFill>
            </a:rPr>
            <a:t>Enhancing Immune Defenses</a:t>
          </a:r>
        </a:p>
      </dgm:t>
    </dgm:pt>
    <dgm:pt modelId="{9AF13B34-7F91-BB4E-B912-471E9EF57EA8}" type="parTrans" cxnId="{E57FAD8F-FE08-D94F-BB4D-07630377E8C6}">
      <dgm:prSet/>
      <dgm:spPr/>
      <dgm:t>
        <a:bodyPr/>
        <a:lstStyle/>
        <a:p>
          <a:endParaRPr lang="en-US" sz="4000"/>
        </a:p>
      </dgm:t>
    </dgm:pt>
    <dgm:pt modelId="{7B1D90C5-0626-1145-AE15-B04B53DBF292}" type="sibTrans" cxnId="{E57FAD8F-FE08-D94F-BB4D-07630377E8C6}">
      <dgm:prSet/>
      <dgm:spPr/>
      <dgm:t>
        <a:bodyPr/>
        <a:lstStyle/>
        <a:p>
          <a:endParaRPr lang="en-US" sz="4000"/>
        </a:p>
      </dgm:t>
    </dgm:pt>
    <dgm:pt modelId="{520D8456-99F2-AE43-87FE-E3B170AF853A}" type="pres">
      <dgm:prSet presAssocID="{50160A93-5F50-E14B-82FA-9F75B7D5A0D1}" presName="compositeShape" presStyleCnt="0">
        <dgm:presLayoutVars>
          <dgm:chMax val="7"/>
          <dgm:dir/>
          <dgm:resizeHandles val="exact"/>
        </dgm:presLayoutVars>
      </dgm:prSet>
      <dgm:spPr/>
    </dgm:pt>
    <dgm:pt modelId="{2B764261-C04A-074F-8BF4-E6A0C21613BA}" type="pres">
      <dgm:prSet presAssocID="{ADECF770-A8E2-894C-8CAF-03FAB885D298}" presName="circ1" presStyleLbl="vennNode1" presStyleIdx="0" presStyleCnt="2" custLinFactNeighborX="-691" custLinFactNeighborY="92"/>
      <dgm:spPr/>
    </dgm:pt>
    <dgm:pt modelId="{827A42F5-C04C-424C-8C19-6A0FFF2E48C6}" type="pres">
      <dgm:prSet presAssocID="{ADECF770-A8E2-894C-8CAF-03FAB885D29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3704C79-A169-4F0C-9A59-6255B4D45D7E}" type="pres">
      <dgm:prSet presAssocID="{73D42926-5C41-6A4E-99BA-9D9DDBBC2B69}" presName="circ2" presStyleLbl="vennNode1" presStyleIdx="1" presStyleCnt="2"/>
      <dgm:spPr/>
    </dgm:pt>
    <dgm:pt modelId="{844C266E-F964-4621-8A7A-E332482B0E3E}" type="pres">
      <dgm:prSet presAssocID="{73D42926-5C41-6A4E-99BA-9D9DDBBC2B6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26503715-46E6-1F42-BB7C-7D344029EFC3}" srcId="{50160A93-5F50-E14B-82FA-9F75B7D5A0D1}" destId="{ADECF770-A8E2-894C-8CAF-03FAB885D298}" srcOrd="0" destOrd="0" parTransId="{EE0B8259-2069-8C44-A574-0DE0344CDE30}" sibTransId="{D4BFB2B1-ED4D-1F48-A64B-F2895E2256A8}"/>
    <dgm:cxn modelId="{8EFD362F-F5EA-FE42-A805-D5FCDF07A8AA}" type="presOf" srcId="{50160A93-5F50-E14B-82FA-9F75B7D5A0D1}" destId="{520D8456-99F2-AE43-87FE-E3B170AF853A}" srcOrd="0" destOrd="0" presId="urn:microsoft.com/office/officeart/2005/8/layout/venn1"/>
    <dgm:cxn modelId="{C7E58031-46B1-4034-A452-F626DF3128C5}" type="presOf" srcId="{73D42926-5C41-6A4E-99BA-9D9DDBBC2B69}" destId="{844C266E-F964-4621-8A7A-E332482B0E3E}" srcOrd="1" destOrd="0" presId="urn:microsoft.com/office/officeart/2005/8/layout/venn1"/>
    <dgm:cxn modelId="{1D9DFD4F-CD6A-A64F-B3EB-8B24BB4FBB2B}" type="presOf" srcId="{ADECF770-A8E2-894C-8CAF-03FAB885D298}" destId="{2B764261-C04A-074F-8BF4-E6A0C21613BA}" srcOrd="0" destOrd="0" presId="urn:microsoft.com/office/officeart/2005/8/layout/venn1"/>
    <dgm:cxn modelId="{33B81867-7EE5-4C47-902D-C7617BA8EED7}" type="presOf" srcId="{73D42926-5C41-6A4E-99BA-9D9DDBBC2B69}" destId="{33704C79-A169-4F0C-9A59-6255B4D45D7E}" srcOrd="0" destOrd="0" presId="urn:microsoft.com/office/officeart/2005/8/layout/venn1"/>
    <dgm:cxn modelId="{E57FAD8F-FE08-D94F-BB4D-07630377E8C6}" srcId="{50160A93-5F50-E14B-82FA-9F75B7D5A0D1}" destId="{73D42926-5C41-6A4E-99BA-9D9DDBBC2B69}" srcOrd="1" destOrd="0" parTransId="{9AF13B34-7F91-BB4E-B912-471E9EF57EA8}" sibTransId="{7B1D90C5-0626-1145-AE15-B04B53DBF292}"/>
    <dgm:cxn modelId="{426519E6-04E0-3341-AD1E-1931F70090D3}" type="presOf" srcId="{ADECF770-A8E2-894C-8CAF-03FAB885D298}" destId="{827A42F5-C04C-424C-8C19-6A0FFF2E48C6}" srcOrd="1" destOrd="0" presId="urn:microsoft.com/office/officeart/2005/8/layout/venn1"/>
    <dgm:cxn modelId="{66C528C0-D859-B340-94E4-CBFA21A6D853}" type="presParOf" srcId="{520D8456-99F2-AE43-87FE-E3B170AF853A}" destId="{2B764261-C04A-074F-8BF4-E6A0C21613BA}" srcOrd="0" destOrd="0" presId="urn:microsoft.com/office/officeart/2005/8/layout/venn1"/>
    <dgm:cxn modelId="{E3F97556-F011-9A45-A61B-6939357BA731}" type="presParOf" srcId="{520D8456-99F2-AE43-87FE-E3B170AF853A}" destId="{827A42F5-C04C-424C-8C19-6A0FFF2E48C6}" srcOrd="1" destOrd="0" presId="urn:microsoft.com/office/officeart/2005/8/layout/venn1"/>
    <dgm:cxn modelId="{86761812-1A2B-4EF0-B0FF-4AD9F764766D}" type="presParOf" srcId="{520D8456-99F2-AE43-87FE-E3B170AF853A}" destId="{33704C79-A169-4F0C-9A59-6255B4D45D7E}" srcOrd="2" destOrd="0" presId="urn:microsoft.com/office/officeart/2005/8/layout/venn1"/>
    <dgm:cxn modelId="{B14D0868-A454-4BCB-BB55-3B72C525515A}" type="presParOf" srcId="{520D8456-99F2-AE43-87FE-E3B170AF853A}" destId="{844C266E-F964-4621-8A7A-E332482B0E3E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764261-C04A-074F-8BF4-E6A0C21613BA}">
      <dsp:nvSpPr>
        <dsp:cNvPr id="0" name=""/>
        <dsp:cNvSpPr/>
      </dsp:nvSpPr>
      <dsp:spPr>
        <a:xfrm>
          <a:off x="321824" y="11277"/>
          <a:ext cx="3085656" cy="3085656"/>
        </a:xfrm>
        <a:prstGeom prst="ellipse">
          <a:avLst/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Targeting the HIV reservoir</a:t>
          </a:r>
        </a:p>
      </dsp:txBody>
      <dsp:txXfrm>
        <a:off x="752704" y="375142"/>
        <a:ext cx="1779117" cy="2357925"/>
      </dsp:txXfrm>
    </dsp:sp>
    <dsp:sp modelId="{33704C79-A169-4F0C-9A59-6255B4D45D7E}">
      <dsp:nvSpPr>
        <dsp:cNvPr id="0" name=""/>
        <dsp:cNvSpPr/>
      </dsp:nvSpPr>
      <dsp:spPr>
        <a:xfrm>
          <a:off x="2567042" y="8438"/>
          <a:ext cx="3085656" cy="3085656"/>
        </a:xfrm>
        <a:prstGeom prst="ellipse">
          <a:avLst/>
        </a:prstGeom>
        <a:solidFill>
          <a:srgbClr val="C95261">
            <a:alpha val="47843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712F2C"/>
              </a:solidFill>
            </a:rPr>
            <a:t>Enhancing Immune Defenses</a:t>
          </a:r>
        </a:p>
      </dsp:txBody>
      <dsp:txXfrm>
        <a:off x="3442701" y="372304"/>
        <a:ext cx="1779117" cy="2357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F85F3-6AFC-B147-ABFE-AB44FAC0125A}" type="datetimeFigureOut">
              <a:rPr lang="en-US" smtClean="0"/>
              <a:t>2/17/26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F3279-9392-F547-AB49-317BB9B19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2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ART is effective, but challenges remain (adherence, cost, stigma). Cure research aims for sustained remission or elimination of HIV.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AF3279-9392-F547-AB49-317BB9B198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49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Difference between </a:t>
            </a:r>
            <a:r>
              <a:rPr lang="en-US" b="1" dirty="0"/>
              <a:t>remission</a:t>
            </a:r>
            <a:r>
              <a:rPr lang="en-US" dirty="0"/>
              <a:t> and </a:t>
            </a:r>
            <a:r>
              <a:rPr lang="en-US" b="1" dirty="0"/>
              <a:t>cure</a:t>
            </a:r>
            <a:r>
              <a:rPr lang="en-US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Current research efforts worldwide.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The role of </a:t>
            </a:r>
            <a:r>
              <a:rPr lang="en-US" b="1" dirty="0"/>
              <a:t>Analytical Treatment Interruption (ATI)</a:t>
            </a:r>
            <a:r>
              <a:rPr lang="en-US" dirty="0"/>
              <a:t> and IND products.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8A880-0FB4-4538-BE0C-AA206CA97C9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417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8A880-0FB4-4538-BE0C-AA206CA97C9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53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FE7F-9DDF-6C09-D494-84E49E49B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8317C-9564-3E24-42EC-CE08EDA355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FC0B3-D90D-FE6D-A9FC-93E262F17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44845-4168-B69C-3DCA-2E1E655E4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F66DE-728E-5486-1FDE-5620348EF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9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9349B-4B1E-3A4E-8F6A-A82867986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0DFC4-1B76-7E0C-3816-A753BD65E9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2C178-3010-C5CA-5BDB-FF47748D7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48D8F-8101-ED37-2C0B-F73AFF783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C86F1-BD0D-1477-4159-A8AB3CBA7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5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2AA4A4-9F3F-8139-CF04-80B3426CA1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FE79AE-B77C-4492-CCDB-0E7C34AA9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FD722-8C48-97F4-CF36-236BAED34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04990-DB9F-FE86-F736-42DD54244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A9099-FB35-FD81-803C-BAEC7B6E0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75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RAIR 125th Powerpoint Template v.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150"/>
            <a:ext cx="12192000" cy="338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354D6-6B94-4B1D-B059-47B97417F8B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F785806C-21FA-6A1C-1C78-D2250367D9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5" y="6606916"/>
            <a:ext cx="933452" cy="21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9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62028-0E36-22A0-66FF-F43F87C5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9F796-B202-2200-6C19-4816DA366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05E87-CADA-9145-AB80-11FA15478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0DE3E-2434-3E19-1168-CFAAF7FAC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48991-302B-8CC1-260D-87FB47526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4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6A1E3-CCD8-7B00-6190-F7D9306CE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C0DA5-7827-1CFF-7D2C-CE364AF13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E799-BFF3-B83A-A93F-3577DE7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17A04-57FB-38E2-4DD0-EEE71046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8D8C2-E918-5434-C4D0-CE478A3C3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5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A9626-F439-3F8A-8428-D4C6F07F7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52DC6-0280-A256-EDB8-F83ACDE24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7CE846-8F5B-DDBB-2B8F-D2AC251381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674B83-7FBC-8192-1F4A-C258B8CF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7E4DF-848A-BC3C-2EC6-44011DE2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25739-3994-AD03-E531-1E2DC89C9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BBFC6-CE68-C776-BFF1-8FBB3CEE5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B9972-C131-6467-CDA4-D4C1EDB50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DBFEA-36DE-8354-0A3A-4B41C4110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081DFA-436F-2803-96F2-440EBB306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41E4F2-99C3-29ED-B34B-A765E21D36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BB69E7-D840-E573-AE66-C6F15AADC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4F57B2-1D50-4064-4B8B-57EF0698D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6BFB96-8570-816C-ED34-36344B65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16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915C3-C5E4-741F-C401-83D8A7DA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2E1751-8430-5126-A537-EB6B7348A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0EC409-13CA-5901-7783-02B95F218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7462E-02A5-EB17-B6E0-D8ECBB71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4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D97C4A-2CDD-1929-20A3-0D91F6EFA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855A5-E572-1D4B-FDBE-033C0A7E9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5F5C73-E942-D148-9971-40123AEA1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20E7-0F15-878F-B33F-EF266CCA5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AD493-956C-078D-C42A-ACA284A81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61E92-5732-A0AE-E8F0-BFEA14F54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02B4FC-65F0-51F7-3351-5CDFF9C23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5001F-4F7A-6299-3BE8-447AF6127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AE7285-FBCC-440B-236F-E3614A7BD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7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6DD98-3A05-FF4B-7B8E-26FD61555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07A328-6FE8-126C-CB97-C3ECE03F92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99CC79-7DD2-06EF-A627-6D606E7A9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ADCC3-53FB-A34C-B569-45484F44B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5A5E7-A928-ABAF-77FA-64D8169CC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5455A-6B96-7192-82C8-4E09670EB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8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BAB253-3DF5-7DEA-82A2-4A0A260D9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241B1-B669-0DC5-B987-88C6809F3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C5AF1-0FB5-312D-8747-86EC2E063C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E327F-FABA-B769-825E-004EDD375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4DC7D-AAE4-11AA-2601-F08FA5E67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9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27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35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34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sv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svg"/><Relationship Id="rId4" Type="http://schemas.openxmlformats.org/officeDocument/2006/relationships/image" Target="../media/image63.svg"/><Relationship Id="rId9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31A156-1E78-BEA6-342A-D1948536187F}"/>
              </a:ext>
            </a:extLst>
          </p:cNvPr>
          <p:cNvSpPr txBox="1"/>
          <p:nvPr/>
        </p:nvSpPr>
        <p:spPr>
          <a:xfrm>
            <a:off x="3909023" y="5735637"/>
            <a:ext cx="437395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MHRP DELIVER Community Engagement Group</a:t>
            </a:r>
          </a:p>
          <a:p>
            <a:pPr algn="ctr"/>
            <a:r>
              <a:rPr lang="en-US" sz="1600" dirty="0"/>
              <a:t>Introduction to Cure Research</a:t>
            </a:r>
          </a:p>
          <a:p>
            <a:pPr algn="ctr"/>
            <a:r>
              <a:rPr lang="en-US" sz="1400" i="1" dirty="0"/>
              <a:t>November 2025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B22E-893C-1AD1-A42A-CB4AED9FAC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Understanding HIV Cure Research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30FF67-2A3D-6FA9-2EDC-A29A23EAF9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Building Knowledge, Empowering Communities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952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>
            <a:extLst>
              <a:ext uri="{FF2B5EF4-FFF2-40B4-BE49-F238E27FC236}">
                <a16:creationId xmlns:a16="http://schemas.microsoft.com/office/drawing/2014/main" id="{2E8C6992-F27A-7055-4D0E-C9DA680D9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0910"/>
            <a:ext cx="10972800" cy="659530"/>
          </a:xfrm>
        </p:spPr>
        <p:txBody>
          <a:bodyPr>
            <a:normAutofit/>
          </a:bodyPr>
          <a:lstStyle/>
          <a:p>
            <a:r>
              <a:rPr lang="en-US" sz="3200" dirty="0"/>
              <a:t>Latent infection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535050-FEE6-9927-6598-4BBD6A8FCAB7}"/>
              </a:ext>
            </a:extLst>
          </p:cNvPr>
          <p:cNvSpPr txBox="1"/>
          <p:nvPr/>
        </p:nvSpPr>
        <p:spPr>
          <a:xfrm>
            <a:off x="9154879" y="1773496"/>
            <a:ext cx="2924063" cy="1736646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/>
            </a:lvl1pPr>
          </a:lstStyle>
          <a:p>
            <a:r>
              <a:rPr lang="en-US" dirty="0"/>
              <a:t>Antiretroviral therapy (ART) blocks the viruses from replicating. </a:t>
            </a:r>
            <a:br>
              <a:rPr lang="en-US" dirty="0"/>
            </a:br>
            <a:r>
              <a:rPr lang="en-US" dirty="0"/>
              <a:t>Virus remains hidden in some cells throughout ART treatment.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3BB18C-7FD1-2872-610E-D5606CA2EBA7}"/>
              </a:ext>
            </a:extLst>
          </p:cNvPr>
          <p:cNvGrpSpPr/>
          <p:nvPr/>
        </p:nvGrpSpPr>
        <p:grpSpPr>
          <a:xfrm>
            <a:off x="310538" y="734136"/>
            <a:ext cx="8884875" cy="3308651"/>
            <a:chOff x="1653563" y="635488"/>
            <a:chExt cx="8884875" cy="330865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106C84E-455D-582F-2242-DA5C04A324FB}"/>
                </a:ext>
              </a:extLst>
            </p:cNvPr>
            <p:cNvSpPr txBox="1"/>
            <p:nvPr/>
          </p:nvSpPr>
          <p:spPr>
            <a:xfrm>
              <a:off x="7224396" y="635488"/>
              <a:ext cx="2294354" cy="738664"/>
            </a:xfrm>
            <a:prstGeom prst="rect">
              <a:avLst/>
            </a:prstGeom>
            <a:solidFill>
              <a:srgbClr val="FFFFFF">
                <a:alpha val="61961"/>
              </a:srgbClr>
            </a:solidFill>
          </p:spPr>
          <p:txBody>
            <a:bodyPr wrap="square" lIns="91440" tIns="0" rIns="91440" bIns="0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6">
                      <a:lumMod val="75000"/>
                    </a:schemeClr>
                  </a:solidFill>
                </a:rPr>
                <a:t>HIV present inside some cells (HIV reservoir)</a:t>
              </a:r>
            </a:p>
          </p:txBody>
        </p:sp>
        <p:pic>
          <p:nvPicPr>
            <p:cNvPr id="55" name="Picture 54" descr="A red and black rectangular object&#10;&#10;Description automatically generated">
              <a:extLst>
                <a:ext uri="{FF2B5EF4-FFF2-40B4-BE49-F238E27FC236}">
                  <a16:creationId xmlns:a16="http://schemas.microsoft.com/office/drawing/2014/main" id="{1E8F5760-9ECE-51F9-83C7-4DFA4387F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4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4000"/>
                      </a14:imgEffect>
                      <a14:imgEffect>
                        <a14:saturation sat="339000"/>
                      </a14:imgEffect>
                      <a14:imgEffect>
                        <a14:brightnessContrast bright="36000" contrast="-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16" t="33409" r="19616" b="33409"/>
            <a:stretch/>
          </p:blipFill>
          <p:spPr>
            <a:xfrm>
              <a:off x="1653563" y="1215214"/>
              <a:ext cx="8884875" cy="2728925"/>
            </a:xfrm>
            <a:prstGeom prst="rect">
              <a:avLst/>
            </a:prstGeom>
          </p:spPr>
        </p:pic>
        <p:pic>
          <p:nvPicPr>
            <p:cNvPr id="6" name="Picture 5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D59C2514-2C73-5E88-5C33-B2DF7B085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350" y="1725601"/>
              <a:ext cx="854075" cy="854075"/>
            </a:xfrm>
            <a:prstGeom prst="rect">
              <a:avLst/>
            </a:prstGeom>
          </p:spPr>
        </p:pic>
        <p:pic>
          <p:nvPicPr>
            <p:cNvPr id="7" name="Picture 6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C412037C-8EB7-D9A8-FEE9-93EF972D7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8" y="2268140"/>
              <a:ext cx="854075" cy="854075"/>
            </a:xfrm>
            <a:prstGeom prst="rect">
              <a:avLst/>
            </a:prstGeom>
          </p:spPr>
        </p:pic>
        <p:pic>
          <p:nvPicPr>
            <p:cNvPr id="9" name="Picture 8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0F882370-F7FC-3C01-5E03-82A911476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4534" y="1674805"/>
              <a:ext cx="854075" cy="854075"/>
            </a:xfrm>
            <a:prstGeom prst="rect">
              <a:avLst/>
            </a:prstGeom>
          </p:spPr>
        </p:pic>
        <p:pic>
          <p:nvPicPr>
            <p:cNvPr id="10" name="Picture 9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0E515DE6-B525-E0E6-AB33-263671312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9923" y="1841103"/>
              <a:ext cx="854075" cy="8540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B5A4844-3AEA-9B6D-E66E-B04C8B5AF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3035" y="2541612"/>
              <a:ext cx="274320" cy="27432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FDA77EE-392A-9012-107A-3B82B99BC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77" y="2158919"/>
              <a:ext cx="274320" cy="27432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722E5F4-752C-F3A3-1D85-E8A9D1DFA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411" y="1993820"/>
              <a:ext cx="274320" cy="27432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9FDCC51-9575-EE83-E28C-36566E2653BF}"/>
                </a:ext>
              </a:extLst>
            </p:cNvPr>
            <p:cNvSpPr txBox="1"/>
            <p:nvPr/>
          </p:nvSpPr>
          <p:spPr>
            <a:xfrm>
              <a:off x="1784350" y="2028824"/>
              <a:ext cx="374727" cy="204311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tx1">
                  <a:lumMod val="50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</a:rPr>
                <a:t>ART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E6F4CA5-D833-0D78-081A-EB3B8C30738D}"/>
                </a:ext>
              </a:extLst>
            </p:cNvPr>
            <p:cNvSpPr txBox="1"/>
            <p:nvPr/>
          </p:nvSpPr>
          <p:spPr>
            <a:xfrm>
              <a:off x="6121627" y="2604248"/>
              <a:ext cx="374727" cy="204311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tx1">
                  <a:lumMod val="50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</a:rPr>
                <a:t>ART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1F5243-E084-031C-A17A-D904042B3718}"/>
                </a:ext>
              </a:extLst>
            </p:cNvPr>
            <p:cNvSpPr txBox="1"/>
            <p:nvPr/>
          </p:nvSpPr>
          <p:spPr>
            <a:xfrm>
              <a:off x="8466307" y="1999686"/>
              <a:ext cx="374727" cy="204311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tx1">
                  <a:lumMod val="50000"/>
                </a:schemeClr>
              </a:solidFill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</a:rPr>
                <a:t>ART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9D2B5B5-F9C9-2152-1D4F-A5929A5ED0C1}"/>
                </a:ext>
              </a:extLst>
            </p:cNvPr>
            <p:cNvSpPr txBox="1"/>
            <p:nvPr/>
          </p:nvSpPr>
          <p:spPr>
            <a:xfrm>
              <a:off x="4692295" y="1165792"/>
              <a:ext cx="1248868" cy="246221"/>
            </a:xfrm>
            <a:prstGeom prst="rect">
              <a:avLst/>
            </a:prstGeom>
            <a:solidFill>
              <a:srgbClr val="FFFFFF">
                <a:alpha val="61961"/>
              </a:srgbClr>
            </a:solidFill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1600" dirty="0"/>
                <a:t>Bloodstream</a:t>
              </a:r>
            </a:p>
          </p:txBody>
        </p:sp>
        <p:pic>
          <p:nvPicPr>
            <p:cNvPr id="48" name="Picture 47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35E21DEC-5FB3-ECA9-E875-E7FEECAD0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4348" y="1777104"/>
              <a:ext cx="274320" cy="274320"/>
            </a:xfrm>
            <a:prstGeom prst="rect">
              <a:avLst/>
            </a:prstGeom>
          </p:spPr>
        </p:pic>
        <p:pic>
          <p:nvPicPr>
            <p:cNvPr id="59" name="Picture 58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11B631B3-DAC5-3BE9-03FF-01359EA7A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3925" y="2763894"/>
              <a:ext cx="274320" cy="274320"/>
            </a:xfrm>
            <a:prstGeom prst="rect">
              <a:avLst/>
            </a:prstGeom>
          </p:spPr>
        </p:pic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1C936F5-22FB-9725-FCCB-3B18D29E3DF2}"/>
                </a:ext>
              </a:extLst>
            </p:cNvPr>
            <p:cNvCxnSpPr>
              <a:cxnSpLocks/>
            </p:cNvCxnSpPr>
            <p:nvPr/>
          </p:nvCxnSpPr>
          <p:spPr>
            <a:xfrm>
              <a:off x="8371571" y="1402382"/>
              <a:ext cx="0" cy="351304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itle 40">
            <a:extLst>
              <a:ext uri="{FF2B5EF4-FFF2-40B4-BE49-F238E27FC236}">
                <a16:creationId xmlns:a16="http://schemas.microsoft.com/office/drawing/2014/main" id="{32F64763-6B9F-6F59-01C0-6C17EC957D66}"/>
              </a:ext>
            </a:extLst>
          </p:cNvPr>
          <p:cNvSpPr txBox="1">
            <a:spLocks/>
          </p:cNvSpPr>
          <p:nvPr/>
        </p:nvSpPr>
        <p:spPr>
          <a:xfrm>
            <a:off x="628688" y="3848085"/>
            <a:ext cx="10972800" cy="659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Viral rebound</a:t>
            </a:r>
          </a:p>
        </p:txBody>
      </p:sp>
      <p:pic>
        <p:nvPicPr>
          <p:cNvPr id="16" name="Picture 15" descr="A red and black rectangular object&#10;&#10;Description automatically generated">
            <a:extLst>
              <a:ext uri="{FF2B5EF4-FFF2-40B4-BE49-F238E27FC236}">
                <a16:creationId xmlns:a16="http://schemas.microsoft.com/office/drawing/2014/main" id="{9D0008F9-82A1-74D2-A062-7E3A8C150A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4000"/>
                    </a14:imgEffect>
                    <a14:imgEffect>
                      <a14:saturation sat="339000"/>
                    </a14:imgEffect>
                    <a14:imgEffect>
                      <a14:brightnessContrast bright="36000" contras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16" t="33409" r="19616" b="33409"/>
          <a:stretch/>
        </p:blipFill>
        <p:spPr>
          <a:xfrm>
            <a:off x="288296" y="4488551"/>
            <a:ext cx="8884875" cy="2728925"/>
          </a:xfrm>
          <a:prstGeom prst="rect">
            <a:avLst/>
          </a:prstGeom>
        </p:spPr>
      </p:pic>
      <p:pic>
        <p:nvPicPr>
          <p:cNvPr id="21" name="Picture 20" descr="A green eyeball with a black background&#10;&#10;Description automatically generated">
            <a:extLst>
              <a:ext uri="{FF2B5EF4-FFF2-40B4-BE49-F238E27FC236}">
                <a16:creationId xmlns:a16="http://schemas.microsoft.com/office/drawing/2014/main" id="{3BF97851-7AF4-7E29-FC76-9CBC511C69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350" y="5126108"/>
            <a:ext cx="854075" cy="854075"/>
          </a:xfrm>
          <a:prstGeom prst="rect">
            <a:avLst/>
          </a:prstGeom>
        </p:spPr>
      </p:pic>
      <p:pic>
        <p:nvPicPr>
          <p:cNvPr id="22" name="Picture 21" descr="A green eyeball with a black background&#10;&#10;Description automatically generated">
            <a:extLst>
              <a:ext uri="{FF2B5EF4-FFF2-40B4-BE49-F238E27FC236}">
                <a16:creationId xmlns:a16="http://schemas.microsoft.com/office/drawing/2014/main" id="{264D8704-6E18-E63C-2A90-435CBDBC4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5668647"/>
            <a:ext cx="854075" cy="854075"/>
          </a:xfrm>
          <a:prstGeom prst="rect">
            <a:avLst/>
          </a:prstGeom>
        </p:spPr>
      </p:pic>
      <p:pic>
        <p:nvPicPr>
          <p:cNvPr id="24" name="Picture 23" descr="A green eyeball with a black background&#10;&#10;Description automatically generated">
            <a:extLst>
              <a:ext uri="{FF2B5EF4-FFF2-40B4-BE49-F238E27FC236}">
                <a16:creationId xmlns:a16="http://schemas.microsoft.com/office/drawing/2014/main" id="{B7327A1D-9BB8-3C76-F2F8-4B1B360832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534" y="4961008"/>
            <a:ext cx="854075" cy="854075"/>
          </a:xfrm>
          <a:prstGeom prst="rect">
            <a:avLst/>
          </a:prstGeom>
        </p:spPr>
      </p:pic>
      <p:pic>
        <p:nvPicPr>
          <p:cNvPr id="25" name="Picture 24" descr="A green eyeball with a black background&#10;&#10;Description automatically generated">
            <a:extLst>
              <a:ext uri="{FF2B5EF4-FFF2-40B4-BE49-F238E27FC236}">
                <a16:creationId xmlns:a16="http://schemas.microsoft.com/office/drawing/2014/main" id="{1061BCBC-932F-5858-8482-C621B92C55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923" y="5241610"/>
            <a:ext cx="854075" cy="8540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6F9E998-CD13-6979-B982-75F9CD3BCF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035" y="5942119"/>
            <a:ext cx="274320" cy="2743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0F06A17-FE05-0FB3-E111-43F18F62D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77" y="5559426"/>
            <a:ext cx="274320" cy="2743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D227877-0368-C407-8A5D-37F78614E0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411" y="5394327"/>
            <a:ext cx="274320" cy="2743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BD607BB-7A64-7531-5AFE-E69F54B50CAD}"/>
              </a:ext>
            </a:extLst>
          </p:cNvPr>
          <p:cNvSpPr txBox="1"/>
          <p:nvPr/>
        </p:nvSpPr>
        <p:spPr>
          <a:xfrm>
            <a:off x="3346460" y="4419111"/>
            <a:ext cx="1248868" cy="246221"/>
          </a:xfrm>
          <a:prstGeom prst="rect">
            <a:avLst/>
          </a:prstGeom>
          <a:solidFill>
            <a:srgbClr val="FFFFFF">
              <a:alpha val="61961"/>
            </a:srgbClr>
          </a:solidFill>
        </p:spPr>
        <p:txBody>
          <a:bodyPr wrap="none" lIns="91440" tIns="0" rIns="91440" bIns="0" rtlCol="0">
            <a:spAutoFit/>
          </a:bodyPr>
          <a:lstStyle/>
          <a:p>
            <a:pPr algn="ctr"/>
            <a:r>
              <a:rPr lang="en-US" sz="1600" dirty="0"/>
              <a:t>Bloodstream</a:t>
            </a:r>
          </a:p>
        </p:txBody>
      </p:sp>
      <p:pic>
        <p:nvPicPr>
          <p:cNvPr id="31" name="Picture 30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5621634-A884-2CD0-6450-322186A49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348" y="5177611"/>
            <a:ext cx="274320" cy="274320"/>
          </a:xfrm>
          <a:prstGeom prst="rect">
            <a:avLst/>
          </a:prstGeom>
        </p:spPr>
      </p:pic>
      <p:pic>
        <p:nvPicPr>
          <p:cNvPr id="32" name="Picture 31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37BCCAD0-22FC-2AE6-99EB-D30B77A1EF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840" y="6095684"/>
            <a:ext cx="274320" cy="274320"/>
          </a:xfrm>
          <a:prstGeom prst="rect">
            <a:avLst/>
          </a:prstGeom>
        </p:spPr>
      </p:pic>
      <p:pic>
        <p:nvPicPr>
          <p:cNvPr id="34" name="Picture 33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DDED3C21-9796-AFFC-DC69-1F88D7672F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86" y="5500705"/>
            <a:ext cx="274320" cy="274320"/>
          </a:xfrm>
          <a:prstGeom prst="rect">
            <a:avLst/>
          </a:prstGeom>
        </p:spPr>
      </p:pic>
      <p:pic>
        <p:nvPicPr>
          <p:cNvPr id="35" name="Picture 34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4D36EE5-F082-80E4-E7F6-4738F07072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637" y="5696568"/>
            <a:ext cx="274320" cy="274320"/>
          </a:xfrm>
          <a:prstGeom prst="rect">
            <a:avLst/>
          </a:prstGeom>
        </p:spPr>
      </p:pic>
      <p:pic>
        <p:nvPicPr>
          <p:cNvPr id="36" name="Picture 35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73F3E3F-18FC-D306-4C67-51889B0557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790" y="5835515"/>
            <a:ext cx="274320" cy="274320"/>
          </a:xfrm>
          <a:prstGeom prst="rect">
            <a:avLst/>
          </a:prstGeom>
        </p:spPr>
      </p:pic>
      <p:pic>
        <p:nvPicPr>
          <p:cNvPr id="38" name="Picture 37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76B808C4-EF1B-18E2-1E8C-38B050E0B2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88" y="6262556"/>
            <a:ext cx="274320" cy="274320"/>
          </a:xfrm>
          <a:prstGeom prst="rect">
            <a:avLst/>
          </a:prstGeom>
        </p:spPr>
      </p:pic>
      <p:pic>
        <p:nvPicPr>
          <p:cNvPr id="40" name="Picture 39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879B99F5-9ECA-741C-468B-9A7A2D1961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741" y="5079641"/>
            <a:ext cx="274320" cy="274320"/>
          </a:xfrm>
          <a:prstGeom prst="rect">
            <a:avLst/>
          </a:prstGeom>
        </p:spPr>
      </p:pic>
      <p:pic>
        <p:nvPicPr>
          <p:cNvPr id="42" name="Picture 41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A0D864F9-9201-9EC3-8BCB-CCE9AD4D20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13" y="5705863"/>
            <a:ext cx="274320" cy="274320"/>
          </a:xfrm>
          <a:prstGeom prst="rect">
            <a:avLst/>
          </a:prstGeom>
        </p:spPr>
      </p:pic>
      <p:pic>
        <p:nvPicPr>
          <p:cNvPr id="43" name="Picture 42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24E7387D-296C-136B-11CA-0EA20322EC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436" y="5641270"/>
            <a:ext cx="274320" cy="274320"/>
          </a:xfrm>
          <a:prstGeom prst="rect">
            <a:avLst/>
          </a:prstGeom>
        </p:spPr>
      </p:pic>
      <p:pic>
        <p:nvPicPr>
          <p:cNvPr id="44" name="Picture 43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B7B5AA85-CA5A-BEE5-C6BA-51D865F942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608" y="5150303"/>
            <a:ext cx="274320" cy="274320"/>
          </a:xfrm>
          <a:prstGeom prst="rect">
            <a:avLst/>
          </a:prstGeom>
        </p:spPr>
      </p:pic>
      <p:pic>
        <p:nvPicPr>
          <p:cNvPr id="45" name="Picture 44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C82C408-A216-2D71-1009-273CBF87A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332" y="6005668"/>
            <a:ext cx="274320" cy="274320"/>
          </a:xfrm>
          <a:prstGeom prst="rect">
            <a:avLst/>
          </a:prstGeom>
        </p:spPr>
      </p:pic>
      <p:pic>
        <p:nvPicPr>
          <p:cNvPr id="50" name="Picture 49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7DBE1EFB-3693-7847-6FB1-8BF91615CA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605" y="5451612"/>
            <a:ext cx="274320" cy="274320"/>
          </a:xfrm>
          <a:prstGeom prst="rect">
            <a:avLst/>
          </a:prstGeom>
        </p:spPr>
      </p:pic>
      <p:pic>
        <p:nvPicPr>
          <p:cNvPr id="51" name="Picture 50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89064D09-3345-5EE0-83D5-FCBD9EDE2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06" y="5842106"/>
            <a:ext cx="274320" cy="274320"/>
          </a:xfrm>
          <a:prstGeom prst="rect">
            <a:avLst/>
          </a:prstGeom>
        </p:spPr>
      </p:pic>
      <p:pic>
        <p:nvPicPr>
          <p:cNvPr id="52" name="Picture 51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6407DEC3-6B4B-B9C9-57DB-CA43AECAED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328" y="5725932"/>
            <a:ext cx="274320" cy="274320"/>
          </a:xfrm>
          <a:prstGeom prst="rect">
            <a:avLst/>
          </a:prstGeom>
        </p:spPr>
      </p:pic>
      <p:pic>
        <p:nvPicPr>
          <p:cNvPr id="53" name="Picture 52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74DCB4C2-F0E0-0C0C-4DB3-D17E35A05F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608" y="5535365"/>
            <a:ext cx="274320" cy="274320"/>
          </a:xfrm>
          <a:prstGeom prst="rect">
            <a:avLst/>
          </a:prstGeom>
        </p:spPr>
      </p:pic>
      <p:pic>
        <p:nvPicPr>
          <p:cNvPr id="54" name="Picture 53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A3B12610-F6B5-9E47-4980-4CFD2D37AC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815" y="5890081"/>
            <a:ext cx="274320" cy="274320"/>
          </a:xfrm>
          <a:prstGeom prst="rect">
            <a:avLst/>
          </a:prstGeom>
        </p:spPr>
      </p:pic>
      <p:pic>
        <p:nvPicPr>
          <p:cNvPr id="56" name="Picture 55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5F2D1C75-193D-7F1B-2EED-92E8DB366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040" y="5070296"/>
            <a:ext cx="274320" cy="274320"/>
          </a:xfrm>
          <a:prstGeom prst="rect">
            <a:avLst/>
          </a:prstGeom>
        </p:spPr>
      </p:pic>
      <p:pic>
        <p:nvPicPr>
          <p:cNvPr id="57" name="Picture 56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EA390AF0-ECD1-F07F-4A6D-69C45476C4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487" y="4988948"/>
            <a:ext cx="274320" cy="274320"/>
          </a:xfrm>
          <a:prstGeom prst="rect">
            <a:avLst/>
          </a:prstGeom>
        </p:spPr>
      </p:pic>
      <p:pic>
        <p:nvPicPr>
          <p:cNvPr id="58" name="Picture 57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5156DB24-DAB6-E0B9-5674-9EE0D4D9AB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086" y="5286546"/>
            <a:ext cx="274320" cy="274320"/>
          </a:xfrm>
          <a:prstGeom prst="rect">
            <a:avLst/>
          </a:prstGeom>
        </p:spPr>
      </p:pic>
      <p:pic>
        <p:nvPicPr>
          <p:cNvPr id="61" name="Picture 60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8E09EC7-409E-110E-FF5A-C4E4D64828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859" y="6204850"/>
            <a:ext cx="274320" cy="274320"/>
          </a:xfrm>
          <a:prstGeom prst="rect">
            <a:avLst/>
          </a:prstGeom>
        </p:spPr>
      </p:pic>
      <p:pic>
        <p:nvPicPr>
          <p:cNvPr id="64" name="Picture 63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F9EFC7E8-71F4-9E02-5DC6-C3199602E4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73" y="4974169"/>
            <a:ext cx="274320" cy="274320"/>
          </a:xfrm>
          <a:prstGeom prst="rect">
            <a:avLst/>
          </a:prstGeom>
        </p:spPr>
      </p:pic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2177BDD-0860-1225-1F1E-4A9D37EF6172}"/>
              </a:ext>
            </a:extLst>
          </p:cNvPr>
          <p:cNvCxnSpPr>
            <a:cxnSpLocks/>
          </p:cNvCxnSpPr>
          <p:nvPr/>
        </p:nvCxnSpPr>
        <p:spPr>
          <a:xfrm flipV="1">
            <a:off x="2397842" y="5355485"/>
            <a:ext cx="481595" cy="140018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07DA9EBE-BF7D-2C37-5615-62FCB106C248}"/>
              </a:ext>
            </a:extLst>
          </p:cNvPr>
          <p:cNvCxnSpPr>
            <a:cxnSpLocks/>
          </p:cNvCxnSpPr>
          <p:nvPr/>
        </p:nvCxnSpPr>
        <p:spPr>
          <a:xfrm flipH="1">
            <a:off x="1365897" y="5616678"/>
            <a:ext cx="676738" cy="136243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7803EDEA-4521-5B00-95F7-0CABF930DAEC}"/>
              </a:ext>
            </a:extLst>
          </p:cNvPr>
          <p:cNvCxnSpPr>
            <a:cxnSpLocks/>
          </p:cNvCxnSpPr>
          <p:nvPr/>
        </p:nvCxnSpPr>
        <p:spPr>
          <a:xfrm flipH="1">
            <a:off x="1922380" y="5752921"/>
            <a:ext cx="210143" cy="450404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8F77AA67-5813-B177-C5A5-94D0EBF19C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539" y="6203325"/>
            <a:ext cx="274320" cy="274320"/>
          </a:xfrm>
          <a:prstGeom prst="rect">
            <a:avLst/>
          </a:prstGeom>
        </p:spPr>
      </p:pic>
      <p:pic>
        <p:nvPicPr>
          <p:cNvPr id="70" name="Picture 69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A5EF5658-7EE1-EC9D-87D8-8F74A16CFF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93" y="5703008"/>
            <a:ext cx="274320" cy="274320"/>
          </a:xfrm>
          <a:prstGeom prst="rect">
            <a:avLst/>
          </a:prstGeom>
        </p:spPr>
      </p:pic>
      <p:pic>
        <p:nvPicPr>
          <p:cNvPr id="71" name="Picture 70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41089325-B284-1A79-33FF-B122B3D1A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402" y="5182793"/>
            <a:ext cx="274320" cy="274320"/>
          </a:xfrm>
          <a:prstGeom prst="rect">
            <a:avLst/>
          </a:prstGeom>
        </p:spPr>
      </p:pic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D3A1417-3D6F-5241-AD45-3FF2F6B5FF98}"/>
              </a:ext>
            </a:extLst>
          </p:cNvPr>
          <p:cNvCxnSpPr>
            <a:cxnSpLocks/>
          </p:cNvCxnSpPr>
          <p:nvPr/>
        </p:nvCxnSpPr>
        <p:spPr>
          <a:xfrm>
            <a:off x="2405012" y="5660602"/>
            <a:ext cx="633387" cy="332841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72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03DC3193-24F1-AA76-3E60-6238536B3F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335" y="5942119"/>
            <a:ext cx="274320" cy="274320"/>
          </a:xfrm>
          <a:prstGeom prst="rect">
            <a:avLst/>
          </a:prstGeom>
        </p:spPr>
      </p:pic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224B328C-6C66-B20D-9AD0-A0CD8EB213C6}"/>
              </a:ext>
            </a:extLst>
          </p:cNvPr>
          <p:cNvCxnSpPr>
            <a:cxnSpLocks/>
          </p:cNvCxnSpPr>
          <p:nvPr/>
        </p:nvCxnSpPr>
        <p:spPr>
          <a:xfrm flipH="1" flipV="1">
            <a:off x="6362565" y="5355485"/>
            <a:ext cx="122902" cy="534596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B58C09FA-FA42-38DE-46D9-B0564C3D13BD}"/>
              </a:ext>
            </a:extLst>
          </p:cNvPr>
          <p:cNvCxnSpPr>
            <a:cxnSpLocks/>
          </p:cNvCxnSpPr>
          <p:nvPr/>
        </p:nvCxnSpPr>
        <p:spPr>
          <a:xfrm flipV="1">
            <a:off x="6757240" y="5913227"/>
            <a:ext cx="481595" cy="140018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4E0650A-2C6A-78D9-6D08-F6D1FD34B410}"/>
              </a:ext>
            </a:extLst>
          </p:cNvPr>
          <p:cNvCxnSpPr>
            <a:cxnSpLocks/>
          </p:cNvCxnSpPr>
          <p:nvPr/>
        </p:nvCxnSpPr>
        <p:spPr>
          <a:xfrm flipH="1">
            <a:off x="5619258" y="6123265"/>
            <a:ext cx="676738" cy="136243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ACEE19F1-44FB-14B7-1D58-CF3C0B0A3EF9}"/>
              </a:ext>
            </a:extLst>
          </p:cNvPr>
          <p:cNvCxnSpPr>
            <a:cxnSpLocks/>
          </p:cNvCxnSpPr>
          <p:nvPr/>
        </p:nvCxnSpPr>
        <p:spPr>
          <a:xfrm flipH="1" flipV="1">
            <a:off x="7780422" y="5353961"/>
            <a:ext cx="387971" cy="26151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EFD9665-DF7F-DB05-3296-3D6C1E7B2560}"/>
              </a:ext>
            </a:extLst>
          </p:cNvPr>
          <p:cNvCxnSpPr>
            <a:cxnSpLocks/>
          </p:cNvCxnSpPr>
          <p:nvPr/>
        </p:nvCxnSpPr>
        <p:spPr>
          <a:xfrm flipH="1">
            <a:off x="7971013" y="5598301"/>
            <a:ext cx="242470" cy="377255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D293CFDB-A60A-7373-CF95-FBFC3CAE324F}"/>
              </a:ext>
            </a:extLst>
          </p:cNvPr>
          <p:cNvCxnSpPr>
            <a:cxnSpLocks/>
          </p:cNvCxnSpPr>
          <p:nvPr/>
        </p:nvCxnSpPr>
        <p:spPr>
          <a:xfrm>
            <a:off x="8525303" y="5637865"/>
            <a:ext cx="302344" cy="395886"/>
          </a:xfrm>
          <a:prstGeom prst="straightConnector1">
            <a:avLst/>
          </a:prstGeom>
          <a:ln w="38100" cmpd="sng">
            <a:solidFill>
              <a:srgbClr val="7030A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Picture 85" descr="A purple round object with a play button&#10;&#10;Description automatically generated">
            <a:extLst>
              <a:ext uri="{FF2B5EF4-FFF2-40B4-BE49-F238E27FC236}">
                <a16:creationId xmlns:a16="http://schemas.microsoft.com/office/drawing/2014/main" id="{014CC2AC-D535-B00B-28BF-42F25665E6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925" y="6164401"/>
            <a:ext cx="274320" cy="274320"/>
          </a:xfrm>
          <a:prstGeom prst="rect">
            <a:avLst/>
          </a:prstGeom>
        </p:spPr>
      </p:pic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F7337465-93E3-1BED-590A-351F0095EC13}"/>
              </a:ext>
            </a:extLst>
          </p:cNvPr>
          <p:cNvCxnSpPr>
            <a:cxnSpLocks/>
          </p:cNvCxnSpPr>
          <p:nvPr/>
        </p:nvCxnSpPr>
        <p:spPr>
          <a:xfrm>
            <a:off x="8371571" y="4329183"/>
            <a:ext cx="0" cy="782146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E2E77281-8DE6-753B-018F-059A75673574}"/>
              </a:ext>
            </a:extLst>
          </p:cNvPr>
          <p:cNvSpPr txBox="1"/>
          <p:nvPr/>
        </p:nvSpPr>
        <p:spPr>
          <a:xfrm>
            <a:off x="6684746" y="4035995"/>
            <a:ext cx="3373654" cy="246221"/>
          </a:xfrm>
          <a:prstGeom prst="rect">
            <a:avLst/>
          </a:prstGeom>
          <a:solidFill>
            <a:srgbClr val="FFFFFF">
              <a:alpha val="61961"/>
            </a:srgbClr>
          </a:solidFill>
        </p:spPr>
        <p:txBody>
          <a:bodyPr wrap="square" lIns="91440" tIns="0" rIns="9144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HIV replication from reservoir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8F66354-16BE-9338-55F0-13AC1C5F60AE}"/>
              </a:ext>
            </a:extLst>
          </p:cNvPr>
          <p:cNvSpPr txBox="1"/>
          <p:nvPr/>
        </p:nvSpPr>
        <p:spPr>
          <a:xfrm>
            <a:off x="9395823" y="5177611"/>
            <a:ext cx="2445532" cy="1191816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/>
            </a:lvl1pPr>
          </a:lstStyle>
          <a:p>
            <a:r>
              <a:rPr lang="en-US" dirty="0"/>
              <a:t>HIV replication almost always restarts from this reservoir when ART stops.</a:t>
            </a:r>
          </a:p>
        </p:txBody>
      </p:sp>
    </p:spTree>
    <p:extLst>
      <p:ext uri="{BB962C8B-B14F-4D97-AF65-F5344CB8AC3E}">
        <p14:creationId xmlns:p14="http://schemas.microsoft.com/office/powerpoint/2010/main" val="2636660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men wearing lanyards&#10;&#10;AI-generated content may be incorrect.">
            <a:extLst>
              <a:ext uri="{FF2B5EF4-FFF2-40B4-BE49-F238E27FC236}">
                <a16:creationId xmlns:a16="http://schemas.microsoft.com/office/drawing/2014/main" id="{A9891126-82CA-046B-DE75-1A440AD460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36"/>
          <a:stretch>
            <a:fillRect/>
          </a:stretch>
        </p:blipFill>
        <p:spPr>
          <a:xfrm>
            <a:off x="6161803" y="1376921"/>
            <a:ext cx="5832789" cy="41041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4B6ECB-F26D-0BB8-44E5-1BC3E6FE3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594" y="-28582"/>
            <a:ext cx="5257800" cy="1899912"/>
          </a:xfrm>
        </p:spPr>
        <p:txBody>
          <a:bodyPr>
            <a:normAutofit/>
          </a:bodyPr>
          <a:lstStyle/>
          <a:p>
            <a:r>
              <a:rPr lang="en-US" sz="4000" dirty="0"/>
              <a:t>Cure successes to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0D80B-A683-8C76-62D5-0B232C536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8112"/>
            <a:ext cx="4994588" cy="430563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/>
              <a:t>Elite controllers</a:t>
            </a:r>
            <a:r>
              <a:rPr lang="en-US" sz="1800" dirty="0"/>
              <a:t>: Individuals who are </a:t>
            </a:r>
            <a:br>
              <a:rPr lang="en-US" sz="1800" dirty="0"/>
            </a:br>
            <a:r>
              <a:rPr lang="en-US" sz="1800" dirty="0"/>
              <a:t>infected with HIV, but have undetectable </a:t>
            </a:r>
            <a:br>
              <a:rPr lang="en-US" sz="1800" dirty="0"/>
            </a:br>
            <a:r>
              <a:rPr lang="en-US" sz="1800" dirty="0"/>
              <a:t>levels of virus without taking ARTs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Very rare, less than 0.5% of PLWH</a:t>
            </a:r>
            <a:br>
              <a:rPr lang="en-US" sz="1800" dirty="0"/>
            </a:br>
            <a:endParaRPr lang="en-US" sz="1800" dirty="0"/>
          </a:p>
          <a:p>
            <a:pPr>
              <a:lnSpc>
                <a:spcPct val="100000"/>
              </a:lnSpc>
            </a:pPr>
            <a:r>
              <a:rPr lang="en-US" sz="1800" b="1" dirty="0"/>
              <a:t>Stem cell transplants</a:t>
            </a:r>
            <a:r>
              <a:rPr lang="en-US" sz="1800" dirty="0"/>
              <a:t>: Individuals received transplants as cancer treatment from donors who had a genetic mutation called CCR5</a:t>
            </a:r>
            <a:r>
              <a:rPr lang="el-GR" sz="1800" dirty="0"/>
              <a:t>Δ32</a:t>
            </a:r>
            <a:endParaRPr lang="en-US" sz="1800" dirty="0"/>
          </a:p>
          <a:p>
            <a:pPr lvl="1">
              <a:lnSpc>
                <a:spcPct val="100000"/>
              </a:lnSpc>
            </a:pPr>
            <a:r>
              <a:rPr lang="en-US" sz="1800" dirty="0"/>
              <a:t>Only seven cases worldwide (Berlin patient, London patient, Geneva patient, etc.)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High risk of complications, not a viable strategy for general population of PLWH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F349AA-4673-172B-47DA-47362884CDE0}"/>
              </a:ext>
            </a:extLst>
          </p:cNvPr>
          <p:cNvSpPr txBox="1"/>
          <p:nvPr/>
        </p:nvSpPr>
        <p:spPr>
          <a:xfrm>
            <a:off x="6481689" y="5739079"/>
            <a:ext cx="4994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DELIVER research partners with Adam Castillejo, “The London Patient,” at the DELIVER workshop in Thailand, August 2025.</a:t>
            </a:r>
          </a:p>
        </p:txBody>
      </p:sp>
    </p:spTree>
    <p:extLst>
      <p:ext uri="{BB962C8B-B14F-4D97-AF65-F5344CB8AC3E}">
        <p14:creationId xmlns:p14="http://schemas.microsoft.com/office/powerpoint/2010/main" val="2099862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C49DCE-D799-8BCD-389A-784E92172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D45F1A-7F44-73A8-B552-94A142AF73C4}"/>
              </a:ext>
            </a:extLst>
          </p:cNvPr>
          <p:cNvSpPr txBox="1"/>
          <p:nvPr/>
        </p:nvSpPr>
        <p:spPr>
          <a:xfrm>
            <a:off x="2104767" y="2551837"/>
            <a:ext cx="7982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Approaches to HIV Cure </a:t>
            </a:r>
          </a:p>
        </p:txBody>
      </p:sp>
    </p:spTree>
    <p:extLst>
      <p:ext uri="{BB962C8B-B14F-4D97-AF65-F5344CB8AC3E}">
        <p14:creationId xmlns:p14="http://schemas.microsoft.com/office/powerpoint/2010/main" val="1968914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CC008D84-AF58-CE11-D18A-13B926305FF2}"/>
              </a:ext>
            </a:extLst>
          </p:cNvPr>
          <p:cNvGrpSpPr/>
          <p:nvPr/>
        </p:nvGrpSpPr>
        <p:grpSpPr>
          <a:xfrm>
            <a:off x="8121673" y="3462626"/>
            <a:ext cx="1290992" cy="976115"/>
            <a:chOff x="7986119" y="3360133"/>
            <a:chExt cx="1562100" cy="1181100"/>
          </a:xfrm>
        </p:grpSpPr>
        <p:pic>
          <p:nvPicPr>
            <p:cNvPr id="39" name="Picture 38" descr="A blue circle with white spots&#10;&#10;AI-generated content may be incorrect.">
              <a:extLst>
                <a:ext uri="{FF2B5EF4-FFF2-40B4-BE49-F238E27FC236}">
                  <a16:creationId xmlns:a16="http://schemas.microsoft.com/office/drawing/2014/main" id="{12E17556-0C54-AE25-FAD9-8BD3E0EC6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86119" y="3360133"/>
              <a:ext cx="1562100" cy="1181100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5C059A8-8A29-AA25-2686-81326DB49F80}"/>
                </a:ext>
              </a:extLst>
            </p:cNvPr>
            <p:cNvSpPr txBox="1"/>
            <p:nvPr/>
          </p:nvSpPr>
          <p:spPr>
            <a:xfrm>
              <a:off x="8151151" y="3790173"/>
              <a:ext cx="1143891" cy="30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/>
                  </a:solidFill>
                </a:rPr>
                <a:t>Immune cell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44B308-B8E9-067F-B50C-6F31A07D0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“Shock and kill”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CADB7-BDFB-BDD4-872A-F2904C9C3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409" y="1502917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Reactivate latent HIV so it comes out of “hiding” from the body’s cells, then eliminate infected cells</a:t>
            </a:r>
          </a:p>
          <a:p>
            <a:r>
              <a:rPr lang="en-US" sz="2400" dirty="0"/>
              <a:t>Drugs called “latency reversing agents” (LRAs) activate virus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Challenges: </a:t>
            </a:r>
          </a:p>
          <a:p>
            <a:pPr lvl="1"/>
            <a:r>
              <a:rPr lang="en-US" dirty="0"/>
              <a:t>Safely waking up the virus without harming healthy cells</a:t>
            </a:r>
          </a:p>
          <a:p>
            <a:pPr lvl="1"/>
            <a:r>
              <a:rPr lang="en-US" dirty="0"/>
              <a:t>Ensuring immune system or therapy can clear reactivated virus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A326D9-0829-7920-0C41-B30C823E858C}"/>
              </a:ext>
            </a:extLst>
          </p:cNvPr>
          <p:cNvGrpSpPr/>
          <p:nvPr/>
        </p:nvGrpSpPr>
        <p:grpSpPr>
          <a:xfrm>
            <a:off x="1964154" y="3088607"/>
            <a:ext cx="1966053" cy="1966053"/>
            <a:chOff x="1784350" y="2740025"/>
            <a:chExt cx="854075" cy="854075"/>
          </a:xfrm>
        </p:grpSpPr>
        <p:pic>
          <p:nvPicPr>
            <p:cNvPr id="6" name="Picture 5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79F92020-8172-A33C-A2CD-B9BE79690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350" y="2740025"/>
              <a:ext cx="854075" cy="8540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5D348C8-3591-3C49-0C6F-86C92D58D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227" y="3167062"/>
              <a:ext cx="274320" cy="274320"/>
            </a:xfrm>
            <a:prstGeom prst="rect">
              <a:avLst/>
            </a:prstGeom>
          </p:spPr>
        </p:pic>
      </p:grpSp>
      <p:pic>
        <p:nvPicPr>
          <p:cNvPr id="9" name="Graphic 8" descr="Lightning bolt with solid fill">
            <a:extLst>
              <a:ext uri="{FF2B5EF4-FFF2-40B4-BE49-F238E27FC236}">
                <a16:creationId xmlns:a16="http://schemas.microsoft.com/office/drawing/2014/main" id="{9CC0892E-F930-8682-282A-EECCF9ABC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992964">
            <a:off x="1717266" y="3481488"/>
            <a:ext cx="914400" cy="914400"/>
          </a:xfrm>
          <a:prstGeom prst="rect">
            <a:avLst/>
          </a:prstGeom>
        </p:spPr>
      </p:pic>
      <p:sp>
        <p:nvSpPr>
          <p:cNvPr id="10" name="Arrow: Right 88">
            <a:extLst>
              <a:ext uri="{FF2B5EF4-FFF2-40B4-BE49-F238E27FC236}">
                <a16:creationId xmlns:a16="http://schemas.microsoft.com/office/drawing/2014/main" id="{01DDB185-5C2F-AA91-457E-4A74F0414055}"/>
              </a:ext>
            </a:extLst>
          </p:cNvPr>
          <p:cNvSpPr/>
          <p:nvPr/>
        </p:nvSpPr>
        <p:spPr>
          <a:xfrm>
            <a:off x="4010880" y="3680637"/>
            <a:ext cx="505944" cy="64131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BD15A40-5B31-F7E7-5C95-311F6AD208C7}"/>
              </a:ext>
            </a:extLst>
          </p:cNvPr>
          <p:cNvGrpSpPr/>
          <p:nvPr/>
        </p:nvGrpSpPr>
        <p:grpSpPr>
          <a:xfrm>
            <a:off x="1387350" y="2968167"/>
            <a:ext cx="696262" cy="872197"/>
            <a:chOff x="5747869" y="2915443"/>
            <a:chExt cx="696262" cy="872197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AF29C35-DCDF-2AF9-4C5C-09DBEC1EF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47869" y="3080869"/>
              <a:ext cx="696262" cy="69626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18561B6-A432-5D61-0DED-1F71246CCFB5}"/>
                </a:ext>
              </a:extLst>
            </p:cNvPr>
            <p:cNvSpPr txBox="1"/>
            <p:nvPr/>
          </p:nvSpPr>
          <p:spPr>
            <a:xfrm rot="18831137">
              <a:off x="5747068" y="3166876"/>
              <a:ext cx="872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LRA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EAF49EA-6F04-092E-D89A-AE564449B370}"/>
              </a:ext>
            </a:extLst>
          </p:cNvPr>
          <p:cNvGrpSpPr/>
          <p:nvPr/>
        </p:nvGrpSpPr>
        <p:grpSpPr>
          <a:xfrm>
            <a:off x="4773060" y="3404266"/>
            <a:ext cx="2230962" cy="1490222"/>
            <a:chOff x="1103693" y="4988948"/>
            <a:chExt cx="2230962" cy="1490222"/>
          </a:xfrm>
        </p:grpSpPr>
        <p:pic>
          <p:nvPicPr>
            <p:cNvPr id="17" name="Picture 16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722B2585-B35E-8628-131B-4070F13FD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350" y="5126108"/>
              <a:ext cx="854075" cy="85407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050CC7C-FDA3-8AA7-70BD-ADD737B45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77" y="5559426"/>
              <a:ext cx="274320" cy="274320"/>
            </a:xfrm>
            <a:prstGeom prst="rect">
              <a:avLst/>
            </a:prstGeom>
          </p:spPr>
        </p:pic>
        <p:pic>
          <p:nvPicPr>
            <p:cNvPr id="19" name="Picture 18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0520595E-318E-7E53-A83A-3554761DA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5840" y="6095684"/>
              <a:ext cx="274320" cy="274320"/>
            </a:xfrm>
            <a:prstGeom prst="rect">
              <a:avLst/>
            </a:prstGeom>
          </p:spPr>
        </p:pic>
        <p:pic>
          <p:nvPicPr>
            <p:cNvPr id="20" name="Picture 19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65164AE8-C360-9437-A0C2-BE1637BF6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306" y="5842106"/>
              <a:ext cx="274320" cy="274320"/>
            </a:xfrm>
            <a:prstGeom prst="rect">
              <a:avLst/>
            </a:prstGeom>
          </p:spPr>
        </p:pic>
        <p:pic>
          <p:nvPicPr>
            <p:cNvPr id="21" name="Picture 20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DE8F862B-52EB-C25C-4BD8-497591B58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328" y="5725932"/>
              <a:ext cx="274320" cy="274320"/>
            </a:xfrm>
            <a:prstGeom prst="rect">
              <a:avLst/>
            </a:prstGeom>
          </p:spPr>
        </p:pic>
        <p:pic>
          <p:nvPicPr>
            <p:cNvPr id="22" name="Picture 21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8408DE39-53B0-3F36-FD38-A4C691F4D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3608" y="5535365"/>
              <a:ext cx="274320" cy="274320"/>
            </a:xfrm>
            <a:prstGeom prst="rect">
              <a:avLst/>
            </a:prstGeom>
          </p:spPr>
        </p:pic>
        <p:pic>
          <p:nvPicPr>
            <p:cNvPr id="23" name="Picture 22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187619F0-D494-3D0A-EFC3-271F15CE4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815" y="5890081"/>
              <a:ext cx="274320" cy="274320"/>
            </a:xfrm>
            <a:prstGeom prst="rect">
              <a:avLst/>
            </a:prstGeom>
          </p:spPr>
        </p:pic>
        <p:pic>
          <p:nvPicPr>
            <p:cNvPr id="24" name="Picture 23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C7F781BF-5209-46B8-95C6-7798B7D19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0040" y="5070296"/>
              <a:ext cx="274320" cy="274320"/>
            </a:xfrm>
            <a:prstGeom prst="rect">
              <a:avLst/>
            </a:prstGeom>
          </p:spPr>
        </p:pic>
        <p:pic>
          <p:nvPicPr>
            <p:cNvPr id="25" name="Picture 24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92B7D79C-F136-7EA7-5111-4DA91E124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487" y="4988948"/>
              <a:ext cx="274320" cy="274320"/>
            </a:xfrm>
            <a:prstGeom prst="rect">
              <a:avLst/>
            </a:prstGeom>
          </p:spPr>
        </p:pic>
        <p:pic>
          <p:nvPicPr>
            <p:cNvPr id="26" name="Picture 25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F118BB71-7EBE-201B-4844-330931B25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9086" y="5286546"/>
              <a:ext cx="274320" cy="274320"/>
            </a:xfrm>
            <a:prstGeom prst="rect">
              <a:avLst/>
            </a:prstGeom>
          </p:spPr>
        </p:pic>
        <p:pic>
          <p:nvPicPr>
            <p:cNvPr id="27" name="Picture 26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69167DFB-8BB4-195E-80F0-5FB2B45A8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859" y="6204850"/>
              <a:ext cx="274320" cy="274320"/>
            </a:xfrm>
            <a:prstGeom prst="rect">
              <a:avLst/>
            </a:prstGeom>
          </p:spPr>
        </p:pic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A5777FBF-549E-3801-82EB-81926F30A1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7842" y="5355485"/>
              <a:ext cx="481595" cy="140018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D1B747D9-7045-1058-6688-737703ED3F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897" y="5616678"/>
              <a:ext cx="676738" cy="136243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EF4DBFA4-3CA3-52AC-4C12-EED6733E51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22380" y="5752921"/>
              <a:ext cx="210143" cy="450404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Picture 30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5382E521-974A-0572-387B-B5577A169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4539" y="6203325"/>
              <a:ext cx="274320" cy="274320"/>
            </a:xfrm>
            <a:prstGeom prst="rect">
              <a:avLst/>
            </a:prstGeom>
          </p:spPr>
        </p:pic>
        <p:pic>
          <p:nvPicPr>
            <p:cNvPr id="32" name="Picture 31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45C48B92-E67B-488B-2EC6-63EF6B9E8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693" y="5703008"/>
              <a:ext cx="274320" cy="274320"/>
            </a:xfrm>
            <a:prstGeom prst="rect">
              <a:avLst/>
            </a:prstGeom>
          </p:spPr>
        </p:pic>
        <p:pic>
          <p:nvPicPr>
            <p:cNvPr id="33" name="Picture 32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9B0F02AE-FA4E-6847-0243-FF70C7700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402" y="5182793"/>
              <a:ext cx="274320" cy="274320"/>
            </a:xfrm>
            <a:prstGeom prst="rect">
              <a:avLst/>
            </a:prstGeom>
          </p:spPr>
        </p:pic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13C87FA-2923-D147-26C2-1C99D4C49EEC}"/>
                </a:ext>
              </a:extLst>
            </p:cNvPr>
            <p:cNvCxnSpPr>
              <a:cxnSpLocks/>
            </p:cNvCxnSpPr>
            <p:nvPr/>
          </p:nvCxnSpPr>
          <p:spPr>
            <a:xfrm>
              <a:off x="2405012" y="5660602"/>
              <a:ext cx="633387" cy="332841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Picture 34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8FFB351B-B145-9D78-93C0-77B10E63A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335" y="5942119"/>
              <a:ext cx="274320" cy="274320"/>
            </a:xfrm>
            <a:prstGeom prst="rect">
              <a:avLst/>
            </a:prstGeom>
          </p:spPr>
        </p:pic>
      </p:grpSp>
      <p:sp>
        <p:nvSpPr>
          <p:cNvPr id="37" name="Arrow: Right 88">
            <a:extLst>
              <a:ext uri="{FF2B5EF4-FFF2-40B4-BE49-F238E27FC236}">
                <a16:creationId xmlns:a16="http://schemas.microsoft.com/office/drawing/2014/main" id="{1BDDEB24-083D-27DA-28B2-B4E0E3BD7A0C}"/>
              </a:ext>
            </a:extLst>
          </p:cNvPr>
          <p:cNvSpPr/>
          <p:nvPr/>
        </p:nvSpPr>
        <p:spPr>
          <a:xfrm>
            <a:off x="7366110" y="3678586"/>
            <a:ext cx="505944" cy="64131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29DC0E6-DC8B-69A9-13B1-67B3655E08E3}"/>
              </a:ext>
            </a:extLst>
          </p:cNvPr>
          <p:cNvGrpSpPr/>
          <p:nvPr/>
        </p:nvGrpSpPr>
        <p:grpSpPr>
          <a:xfrm>
            <a:off x="9177831" y="3598111"/>
            <a:ext cx="1550305" cy="1353062"/>
            <a:chOff x="1784350" y="5126108"/>
            <a:chExt cx="1550305" cy="1353062"/>
          </a:xfrm>
        </p:grpSpPr>
        <p:pic>
          <p:nvPicPr>
            <p:cNvPr id="41" name="Picture 40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1C33EED5-1535-EF53-C2E3-36EB91912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350" y="5126108"/>
              <a:ext cx="854075" cy="85407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1458CD3-4055-AA02-F41B-9D4DAF281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77" y="5559426"/>
              <a:ext cx="274320" cy="274320"/>
            </a:xfrm>
            <a:prstGeom prst="rect">
              <a:avLst/>
            </a:prstGeom>
          </p:spPr>
        </p:pic>
        <p:pic>
          <p:nvPicPr>
            <p:cNvPr id="44" name="Picture 43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C3AD7BDE-C184-B71D-86A1-3207B5812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306" y="5842106"/>
              <a:ext cx="274320" cy="274320"/>
            </a:xfrm>
            <a:prstGeom prst="rect">
              <a:avLst/>
            </a:prstGeom>
          </p:spPr>
        </p:pic>
        <p:pic>
          <p:nvPicPr>
            <p:cNvPr id="46" name="Picture 45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E62A2FE0-D4B7-A623-9EB1-1A74C1707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3608" y="5535365"/>
              <a:ext cx="274320" cy="274320"/>
            </a:xfrm>
            <a:prstGeom prst="rect">
              <a:avLst/>
            </a:prstGeom>
          </p:spPr>
        </p:pic>
        <p:pic>
          <p:nvPicPr>
            <p:cNvPr id="47" name="Picture 46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78B280DE-57C7-56A6-1501-15CCA03E0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815" y="5890081"/>
              <a:ext cx="274320" cy="274320"/>
            </a:xfrm>
            <a:prstGeom prst="rect">
              <a:avLst/>
            </a:prstGeom>
          </p:spPr>
        </p:pic>
        <p:pic>
          <p:nvPicPr>
            <p:cNvPr id="51" name="Picture 50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2C896A48-DA34-0FC6-61AB-F46475E1F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859" y="6204850"/>
              <a:ext cx="274320" cy="274320"/>
            </a:xfrm>
            <a:prstGeom prst="rect">
              <a:avLst/>
            </a:prstGeom>
          </p:spPr>
        </p:pic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2E88898C-83B3-4BDB-4E32-1529DDD676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7842" y="5355485"/>
              <a:ext cx="481595" cy="140018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048928F0-EB10-58AD-6FDF-65B9F5C9A8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22380" y="5752921"/>
              <a:ext cx="210143" cy="450404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1853F817-43EA-D045-2D42-0C23438D54A8}"/>
                </a:ext>
              </a:extLst>
            </p:cNvPr>
            <p:cNvCxnSpPr>
              <a:cxnSpLocks/>
            </p:cNvCxnSpPr>
            <p:nvPr/>
          </p:nvCxnSpPr>
          <p:spPr>
            <a:xfrm>
              <a:off x="2405012" y="5660602"/>
              <a:ext cx="633387" cy="332841"/>
            </a:xfrm>
            <a:prstGeom prst="straightConnector1">
              <a:avLst/>
            </a:prstGeom>
            <a:ln w="38100" cmpd="sng">
              <a:solidFill>
                <a:srgbClr val="7030A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58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98B131DA-8C15-3A33-EB9E-B73DF1C93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335" y="5942119"/>
              <a:ext cx="274320" cy="274320"/>
            </a:xfrm>
            <a:prstGeom prst="rect">
              <a:avLst/>
            </a:prstGeom>
          </p:spPr>
        </p:pic>
      </p:grpSp>
      <p:sp>
        <p:nvSpPr>
          <p:cNvPr id="62" name="&quot;No&quot; Symbol 61">
            <a:extLst>
              <a:ext uri="{FF2B5EF4-FFF2-40B4-BE49-F238E27FC236}">
                <a16:creationId xmlns:a16="http://schemas.microsoft.com/office/drawing/2014/main" id="{148F690E-B63C-C142-EEBB-503FDBCBDE7D}"/>
              </a:ext>
            </a:extLst>
          </p:cNvPr>
          <p:cNvSpPr/>
          <p:nvPr/>
        </p:nvSpPr>
        <p:spPr>
          <a:xfrm>
            <a:off x="9321556" y="3720960"/>
            <a:ext cx="612950" cy="577103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76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5D3CF38-2B77-2595-8070-4A74581AB800}"/>
              </a:ext>
            </a:extLst>
          </p:cNvPr>
          <p:cNvGrpSpPr/>
          <p:nvPr/>
        </p:nvGrpSpPr>
        <p:grpSpPr>
          <a:xfrm>
            <a:off x="4512825" y="2087369"/>
            <a:ext cx="3166349" cy="3166349"/>
            <a:chOff x="1694672" y="2684417"/>
            <a:chExt cx="1033431" cy="1033431"/>
          </a:xfrm>
        </p:grpSpPr>
        <p:pic>
          <p:nvPicPr>
            <p:cNvPr id="6" name="Picture 5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831318A4-5196-191E-A1D9-C7AAB3EB5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4672" y="2684417"/>
              <a:ext cx="1033431" cy="103343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FED41F5-737B-3E01-6430-7E182813F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6091" y="3207943"/>
              <a:ext cx="274320" cy="27432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4D07A88-4BFF-9467-2B56-692EA527C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“Block and lock”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E7A27-0997-B4C6-79E8-8DD4E62F5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Keep HIV permanently dormant – can’t reactivate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Challenge: Making sure this ”lock” lasts for life without harming normal cell function</a:t>
            </a:r>
          </a:p>
        </p:txBody>
      </p:sp>
      <p:pic>
        <p:nvPicPr>
          <p:cNvPr id="12" name="Graphic 11" descr="Jail with solid fill">
            <a:extLst>
              <a:ext uri="{FF2B5EF4-FFF2-40B4-BE49-F238E27FC236}">
                <a16:creationId xmlns:a16="http://schemas.microsoft.com/office/drawing/2014/main" id="{353A6FDB-C1F7-7960-83EC-9A88D2596F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0141" y="2501935"/>
            <a:ext cx="2371719" cy="2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69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7A7B0-A389-3042-A730-595A98454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450"/>
            <a:ext cx="10515600" cy="1325563"/>
          </a:xfrm>
        </p:spPr>
        <p:txBody>
          <a:bodyPr/>
          <a:lstStyle/>
          <a:p>
            <a:r>
              <a:rPr lang="en-US" dirty="0"/>
              <a:t>Gene editing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96D25-0A98-C54E-92FE-826FA188D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Modify human or virus genes so HIV can’t infect or replicate</a:t>
            </a:r>
          </a:p>
          <a:p>
            <a:r>
              <a:rPr lang="en-US" sz="2400" dirty="0"/>
              <a:t>CRISPR: “Scissors” that can cut HIV out of DNA</a:t>
            </a:r>
          </a:p>
          <a:p>
            <a:r>
              <a:rPr lang="en-US" sz="2400" dirty="0"/>
              <a:t>CCR5 editing: Removes receptor HIV needs to edit cells (i.e. Berlin and London patients provided proof of concept)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sz="2400" dirty="0"/>
              <a:t>Challenge:  Make this process safe, precise and scalable for everyone</a:t>
            </a:r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5E8AF99-BBCB-D0A3-25DA-76E33621BF74}"/>
              </a:ext>
            </a:extLst>
          </p:cNvPr>
          <p:cNvGrpSpPr/>
          <p:nvPr/>
        </p:nvGrpSpPr>
        <p:grpSpPr>
          <a:xfrm>
            <a:off x="2362209" y="3165109"/>
            <a:ext cx="2877020" cy="2877020"/>
            <a:chOff x="1286384" y="3145487"/>
            <a:chExt cx="2456351" cy="2456351"/>
          </a:xfrm>
        </p:grpSpPr>
        <p:pic>
          <p:nvPicPr>
            <p:cNvPr id="5" name="Picture 4" descr="A purple round object with a play button&#10;&#10;Description automatically generated">
              <a:extLst>
                <a:ext uri="{FF2B5EF4-FFF2-40B4-BE49-F238E27FC236}">
                  <a16:creationId xmlns:a16="http://schemas.microsoft.com/office/drawing/2014/main" id="{1C33F775-9374-8C62-C4B7-915DB4793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6384" y="3145487"/>
              <a:ext cx="2456351" cy="2456351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F74931A-8F29-4CBB-11EB-3220012F6B29}"/>
                </a:ext>
              </a:extLst>
            </p:cNvPr>
            <p:cNvSpPr/>
            <p:nvPr/>
          </p:nvSpPr>
          <p:spPr>
            <a:xfrm>
              <a:off x="2173857" y="3886200"/>
              <a:ext cx="724618" cy="841075"/>
            </a:xfrm>
            <a:prstGeom prst="ellipse">
              <a:avLst/>
            </a:prstGeom>
            <a:solidFill>
              <a:srgbClr val="9F69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 descr="DNA with solid fill">
              <a:extLst>
                <a:ext uri="{FF2B5EF4-FFF2-40B4-BE49-F238E27FC236}">
                  <a16:creationId xmlns:a16="http://schemas.microsoft.com/office/drawing/2014/main" id="{03C10E71-8417-F113-4F0B-DBF1BC5DD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044460" y="3886200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Scissors with solid fill">
              <a:extLst>
                <a:ext uri="{FF2B5EF4-FFF2-40B4-BE49-F238E27FC236}">
                  <a16:creationId xmlns:a16="http://schemas.microsoft.com/office/drawing/2014/main" id="{27FE2F43-8973-E7FA-9C3E-3D3862559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35841" y="3538569"/>
              <a:ext cx="1106424" cy="1106424"/>
            </a:xfrm>
            <a:prstGeom prst="rect">
              <a:avLst/>
            </a:prstGeom>
          </p:spPr>
        </p:pic>
      </p:grpSp>
      <p:sp>
        <p:nvSpPr>
          <p:cNvPr id="12" name="Arrow: Right 88">
            <a:extLst>
              <a:ext uri="{FF2B5EF4-FFF2-40B4-BE49-F238E27FC236}">
                <a16:creationId xmlns:a16="http://schemas.microsoft.com/office/drawing/2014/main" id="{036C1B07-CA18-04CB-44CF-5BD0B3958601}"/>
              </a:ext>
            </a:extLst>
          </p:cNvPr>
          <p:cNvSpPr/>
          <p:nvPr/>
        </p:nvSpPr>
        <p:spPr>
          <a:xfrm>
            <a:off x="5521420" y="4240227"/>
            <a:ext cx="505944" cy="64131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een eyeball with a black background&#10;&#10;Description automatically generated">
            <a:extLst>
              <a:ext uri="{FF2B5EF4-FFF2-40B4-BE49-F238E27FC236}">
                <a16:creationId xmlns:a16="http://schemas.microsoft.com/office/drawing/2014/main" id="{54046398-AF2D-DC8A-BD2E-D1807FB72E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638" y="3577857"/>
            <a:ext cx="1966053" cy="196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0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46376-F710-445B-18CE-DC3583FE2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872"/>
            <a:ext cx="10515600" cy="1325563"/>
          </a:xfrm>
        </p:spPr>
        <p:txBody>
          <a:bodyPr/>
          <a:lstStyle/>
          <a:p>
            <a:r>
              <a:rPr lang="en-US" dirty="0"/>
              <a:t>Immunotherapies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355F1B2-5632-E557-FFB5-554E09C4EE2F}"/>
              </a:ext>
            </a:extLst>
          </p:cNvPr>
          <p:cNvGrpSpPr/>
          <p:nvPr/>
        </p:nvGrpSpPr>
        <p:grpSpPr>
          <a:xfrm>
            <a:off x="3899881" y="3644658"/>
            <a:ext cx="3699940" cy="2002232"/>
            <a:chOff x="3899881" y="3765429"/>
            <a:chExt cx="3699940" cy="200223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9DF172C-86E8-16A8-F9D0-F5721AD178A5}"/>
                </a:ext>
              </a:extLst>
            </p:cNvPr>
            <p:cNvGrpSpPr/>
            <p:nvPr/>
          </p:nvGrpSpPr>
          <p:grpSpPr>
            <a:xfrm>
              <a:off x="4492305" y="3765429"/>
              <a:ext cx="2648113" cy="2002232"/>
              <a:chOff x="8026829" y="3411286"/>
              <a:chExt cx="1562100" cy="1181100"/>
            </a:xfrm>
          </p:grpSpPr>
          <p:pic>
            <p:nvPicPr>
              <p:cNvPr id="6" name="Picture 5" descr="A blue circle with white spots&#10;&#10;AI-generated content may be incorrect.">
                <a:extLst>
                  <a:ext uri="{FF2B5EF4-FFF2-40B4-BE49-F238E27FC236}">
                    <a16:creationId xmlns:a16="http://schemas.microsoft.com/office/drawing/2014/main" id="{D5C27E36-FF36-943D-ECC3-7842506173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026829" y="3411286"/>
                <a:ext cx="1562100" cy="1181100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30B706B-919F-7191-494E-7D3730BC9D0F}"/>
                  </a:ext>
                </a:extLst>
              </p:cNvPr>
              <p:cNvSpPr txBox="1"/>
              <p:nvPr/>
            </p:nvSpPr>
            <p:spPr>
              <a:xfrm>
                <a:off x="8191861" y="3841062"/>
                <a:ext cx="1143891" cy="236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Immune cell</a:t>
                </a:r>
              </a:p>
            </p:txBody>
          </p:sp>
        </p:grpSp>
        <p:pic>
          <p:nvPicPr>
            <p:cNvPr id="9" name="Graphic 8" descr="Muscular arm with solid fill">
              <a:extLst>
                <a:ext uri="{FF2B5EF4-FFF2-40B4-BE49-F238E27FC236}">
                  <a16:creationId xmlns:a16="http://schemas.microsoft.com/office/drawing/2014/main" id="{30413B9A-59D7-F581-CF8A-E346B5971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82755" y="3833701"/>
              <a:ext cx="1217066" cy="1217066"/>
            </a:xfrm>
            <a:prstGeom prst="rect">
              <a:avLst/>
            </a:prstGeom>
          </p:spPr>
        </p:pic>
        <p:pic>
          <p:nvPicPr>
            <p:cNvPr id="10" name="Graphic 9" descr="Muscular arm with solid fill">
              <a:extLst>
                <a:ext uri="{FF2B5EF4-FFF2-40B4-BE49-F238E27FC236}">
                  <a16:creationId xmlns:a16="http://schemas.microsoft.com/office/drawing/2014/main" id="{B02F72F8-9FE6-17AC-06CA-2C2B800FA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3899881" y="3801000"/>
              <a:ext cx="1217066" cy="1217066"/>
            </a:xfrm>
            <a:prstGeom prst="rect">
              <a:avLst/>
            </a:prstGeom>
          </p:spPr>
        </p:pic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D83F0-ABC1-77AE-930F-D9F12C12D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8249"/>
            <a:ext cx="10515600" cy="5322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Boost immune system to find and destroy HIV infected cells</a:t>
            </a:r>
          </a:p>
          <a:p>
            <a:r>
              <a:rPr lang="en-US" dirty="0"/>
              <a:t>Broadly neutralizing antibodies (</a:t>
            </a:r>
            <a:r>
              <a:rPr lang="en-US" dirty="0" err="1"/>
              <a:t>bNAbs</a:t>
            </a:r>
            <a:r>
              <a:rPr lang="en-US" dirty="0"/>
              <a:t>): Special antibodies that have evolved to target many HIV mutations</a:t>
            </a:r>
          </a:p>
          <a:p>
            <a:r>
              <a:rPr lang="en-US" dirty="0"/>
              <a:t>Immune checkpoint blockers: help T-cells stay active longer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Challenge: HIV is very good at mutating and hiding from immune attack</a:t>
            </a:r>
          </a:p>
        </p:txBody>
      </p:sp>
    </p:spTree>
    <p:extLst>
      <p:ext uri="{BB962C8B-B14F-4D97-AF65-F5344CB8AC3E}">
        <p14:creationId xmlns:p14="http://schemas.microsoft.com/office/powerpoint/2010/main" val="3605418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855AE-ED42-DE56-5BC9-02A9D9BCC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445"/>
            <a:ext cx="10515600" cy="1325563"/>
          </a:xfrm>
        </p:spPr>
        <p:txBody>
          <a:bodyPr/>
          <a:lstStyle/>
          <a:p>
            <a:r>
              <a:rPr lang="en-US" dirty="0"/>
              <a:t>Therapeutic vaccines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F691B-7EC6-5070-E31B-D0B2FDD9E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951"/>
            <a:ext cx="11049000" cy="489086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en-US" sz="2400" dirty="0"/>
              <a:t>Train immune system to recognize and attack HIV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2400" dirty="0"/>
              <a:t>Different from preventive vaccines: help immune system control infection after stopping ART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2400" dirty="0"/>
              <a:t>Stimulates specific immune responses to suppress virus reactivation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>
              <a:lnSpc>
                <a:spcPct val="100000"/>
              </a:lnSpc>
              <a:spcBef>
                <a:spcPts val="1600"/>
              </a:spcBef>
            </a:pPr>
            <a:endParaRPr lang="en-US" sz="2400" dirty="0"/>
          </a:p>
          <a:p>
            <a:pPr>
              <a:lnSpc>
                <a:spcPct val="100000"/>
              </a:lnSpc>
              <a:spcBef>
                <a:spcPts val="1600"/>
              </a:spcBef>
            </a:pPr>
            <a:endParaRPr lang="en-US" sz="2400" dirty="0"/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US" sz="2400" dirty="0"/>
              <a:t>Challenge: Finding an effective vaccine to achieve desired immune response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5A89B2-6062-1CDB-F068-B23DAA23819A}"/>
              </a:ext>
            </a:extLst>
          </p:cNvPr>
          <p:cNvGrpSpPr/>
          <p:nvPr/>
        </p:nvGrpSpPr>
        <p:grpSpPr>
          <a:xfrm>
            <a:off x="2525483" y="3372928"/>
            <a:ext cx="2648113" cy="2002232"/>
            <a:chOff x="8026829" y="3411286"/>
            <a:chExt cx="1562100" cy="1181100"/>
          </a:xfrm>
        </p:grpSpPr>
        <p:pic>
          <p:nvPicPr>
            <p:cNvPr id="5" name="Picture 4" descr="A blue circle with white spots&#10;&#10;AI-generated content may be incorrect.">
              <a:extLst>
                <a:ext uri="{FF2B5EF4-FFF2-40B4-BE49-F238E27FC236}">
                  <a16:creationId xmlns:a16="http://schemas.microsoft.com/office/drawing/2014/main" id="{D7E56CA2-3729-A71D-C484-3DB18E3C5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26829" y="3411286"/>
              <a:ext cx="1562100" cy="11811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0DA3AA6-0AD3-E5D4-64EF-B1FC7E58789E}"/>
                </a:ext>
              </a:extLst>
            </p:cNvPr>
            <p:cNvSpPr txBox="1"/>
            <p:nvPr/>
          </p:nvSpPr>
          <p:spPr>
            <a:xfrm>
              <a:off x="8191861" y="3841062"/>
              <a:ext cx="1143891" cy="236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Immune cell</a:t>
              </a:r>
            </a:p>
          </p:txBody>
        </p:sp>
      </p:grpSp>
      <p:pic>
        <p:nvPicPr>
          <p:cNvPr id="8" name="Graphic 7" descr="Needle with solid fill">
            <a:extLst>
              <a:ext uri="{FF2B5EF4-FFF2-40B4-BE49-F238E27FC236}">
                <a16:creationId xmlns:a16="http://schemas.microsoft.com/office/drawing/2014/main" id="{92B60E41-00D6-DEF4-2DFA-4AA01A53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852520" flipH="1">
            <a:off x="1288617" y="3489000"/>
            <a:ext cx="1338773" cy="133877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8B5395-552C-B4E3-86C2-D92F0D7BBFE4}"/>
              </a:ext>
            </a:extLst>
          </p:cNvPr>
          <p:cNvCxnSpPr>
            <a:cxnSpLocks/>
          </p:cNvCxnSpPr>
          <p:nvPr/>
        </p:nvCxnSpPr>
        <p:spPr>
          <a:xfrm flipV="1">
            <a:off x="4974566" y="4301547"/>
            <a:ext cx="1943819" cy="2"/>
          </a:xfrm>
          <a:prstGeom prst="line">
            <a:avLst/>
          </a:prstGeom>
          <a:ln w="41275">
            <a:solidFill>
              <a:srgbClr val="E97131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2E02C5C-EC8A-07C8-7813-50EA302F64C2}"/>
              </a:ext>
            </a:extLst>
          </p:cNvPr>
          <p:cNvGrpSpPr/>
          <p:nvPr/>
        </p:nvGrpSpPr>
        <p:grpSpPr>
          <a:xfrm>
            <a:off x="6730090" y="3318522"/>
            <a:ext cx="1966053" cy="1966053"/>
            <a:chOff x="1784350" y="2740025"/>
            <a:chExt cx="854075" cy="854075"/>
          </a:xfrm>
        </p:grpSpPr>
        <p:pic>
          <p:nvPicPr>
            <p:cNvPr id="15" name="Picture 14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9B4DFFC9-3A18-E1B9-123A-3D5E86834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84350" y="2740025"/>
              <a:ext cx="854075" cy="85407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0763095-1270-C881-7F9D-67FACC81A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4145" y="3167062"/>
              <a:ext cx="274320" cy="27432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8" name="Graphic 17" descr="Target with solid fill">
            <a:extLst>
              <a:ext uri="{FF2B5EF4-FFF2-40B4-BE49-F238E27FC236}">
                <a16:creationId xmlns:a16="http://schemas.microsoft.com/office/drawing/2014/main" id="{B4D3F047-6842-E998-92EE-631EFF2759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95428" y="3693014"/>
            <a:ext cx="1217066" cy="121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08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323B4-1AB4-83CB-B1CE-D21F8C36B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4">
            <a:extLst>
              <a:ext uri="{FF2B5EF4-FFF2-40B4-BE49-F238E27FC236}">
                <a16:creationId xmlns:a16="http://schemas.microsoft.com/office/drawing/2014/main" id="{38CB904F-571B-7804-9C77-618656DFD0A9}"/>
              </a:ext>
            </a:extLst>
          </p:cNvPr>
          <p:cNvSpPr/>
          <p:nvPr/>
        </p:nvSpPr>
        <p:spPr>
          <a:xfrm>
            <a:off x="9416434" y="5953427"/>
            <a:ext cx="2207449" cy="663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Rectangle: Rounded Corners 2">
            <a:extLst>
              <a:ext uri="{FF2B5EF4-FFF2-40B4-BE49-F238E27FC236}">
                <a16:creationId xmlns:a16="http://schemas.microsoft.com/office/drawing/2014/main" id="{59D75FC9-0B69-1F72-0C1D-E79255C35C42}"/>
              </a:ext>
            </a:extLst>
          </p:cNvPr>
          <p:cNvSpPr/>
          <p:nvPr/>
        </p:nvSpPr>
        <p:spPr>
          <a:xfrm>
            <a:off x="1368901" y="6021841"/>
            <a:ext cx="1622476" cy="59463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" name="Rectangle: Rounded Corners 2">
            <a:extLst>
              <a:ext uri="{FF2B5EF4-FFF2-40B4-BE49-F238E27FC236}">
                <a16:creationId xmlns:a16="http://schemas.microsoft.com/office/drawing/2014/main" id="{9764DAC0-B71D-2325-E0E7-218B07D6507E}"/>
              </a:ext>
            </a:extLst>
          </p:cNvPr>
          <p:cNvSpPr/>
          <p:nvPr/>
        </p:nvSpPr>
        <p:spPr>
          <a:xfrm>
            <a:off x="342919" y="4594460"/>
            <a:ext cx="1805443" cy="7376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CC2E4580-16FD-7EFD-2217-07C5007A3DDB}"/>
              </a:ext>
            </a:extLst>
          </p:cNvPr>
          <p:cNvSpPr/>
          <p:nvPr/>
        </p:nvSpPr>
        <p:spPr>
          <a:xfrm>
            <a:off x="366884" y="2788019"/>
            <a:ext cx="1805443" cy="7376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B4ADD1-0530-8D47-4CFC-62E1B494D9E6}"/>
              </a:ext>
            </a:extLst>
          </p:cNvPr>
          <p:cNvSpPr/>
          <p:nvPr/>
        </p:nvSpPr>
        <p:spPr>
          <a:xfrm>
            <a:off x="1163515" y="1514695"/>
            <a:ext cx="1465457" cy="5646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9E9AB2B-37EE-393D-8684-C37FB43AA077}"/>
              </a:ext>
            </a:extLst>
          </p:cNvPr>
          <p:cNvSpPr/>
          <p:nvPr/>
        </p:nvSpPr>
        <p:spPr>
          <a:xfrm>
            <a:off x="9642131" y="1316900"/>
            <a:ext cx="2349835" cy="10658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D2F9AA1-19C8-C055-094A-996D55DF64CF}"/>
              </a:ext>
            </a:extLst>
          </p:cNvPr>
          <p:cNvSpPr/>
          <p:nvPr/>
        </p:nvSpPr>
        <p:spPr>
          <a:xfrm>
            <a:off x="10271549" y="4587294"/>
            <a:ext cx="1499546" cy="663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DF26AA-9C72-AD09-76A2-5C15D38E8148}"/>
              </a:ext>
            </a:extLst>
          </p:cNvPr>
          <p:cNvSpPr/>
          <p:nvPr/>
        </p:nvSpPr>
        <p:spPr>
          <a:xfrm>
            <a:off x="10325545" y="2869313"/>
            <a:ext cx="1499546" cy="663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aphicFrame>
        <p:nvGraphicFramePr>
          <p:cNvPr id="25" name="Content Placeholder 7">
            <a:extLst>
              <a:ext uri="{FF2B5EF4-FFF2-40B4-BE49-F238E27FC236}">
                <a16:creationId xmlns:a16="http://schemas.microsoft.com/office/drawing/2014/main" id="{86A7A6EC-ADFF-B977-4B88-E3295CB238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244141"/>
              </p:ext>
            </p:extLst>
          </p:nvPr>
        </p:nvGraphicFramePr>
        <p:xfrm>
          <a:off x="3318276" y="2435399"/>
          <a:ext cx="5995845" cy="3102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83A1051-87AC-6A9A-73EC-B8ABBC07D611}"/>
              </a:ext>
            </a:extLst>
          </p:cNvPr>
          <p:cNvSpPr/>
          <p:nvPr/>
        </p:nvSpPr>
        <p:spPr>
          <a:xfrm>
            <a:off x="5335112" y="4839821"/>
            <a:ext cx="1984403" cy="778935"/>
          </a:xfrm>
          <a:prstGeom prst="roundRect">
            <a:avLst/>
          </a:prstGeom>
          <a:solidFill>
            <a:srgbClr val="72597F"/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Combination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FD504E-D321-0120-B1C5-19F33DA5D633}"/>
              </a:ext>
            </a:extLst>
          </p:cNvPr>
          <p:cNvSpPr txBox="1"/>
          <p:nvPr/>
        </p:nvSpPr>
        <p:spPr>
          <a:xfrm>
            <a:off x="10325544" y="2828847"/>
            <a:ext cx="1103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54A4A"/>
                </a:solidFill>
              </a:rPr>
              <a:t>Vaccines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C5E7125-65BB-4D25-D621-2A2EC58C652E}"/>
              </a:ext>
            </a:extLst>
          </p:cNvPr>
          <p:cNvSpPr txBox="1"/>
          <p:nvPr/>
        </p:nvSpPr>
        <p:spPr>
          <a:xfrm>
            <a:off x="250854" y="2652899"/>
            <a:ext cx="1948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Latency-reversal</a:t>
            </a:r>
          </a:p>
          <a:p>
            <a:pPr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“shock &amp; kill”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84C17A-085B-B4FD-E7AA-8DF819BA897E}"/>
              </a:ext>
            </a:extLst>
          </p:cNvPr>
          <p:cNvSpPr txBox="1"/>
          <p:nvPr/>
        </p:nvSpPr>
        <p:spPr>
          <a:xfrm>
            <a:off x="1378845" y="5683287"/>
            <a:ext cx="153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Gene editing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39D3FB-DBED-C040-4F13-DE06935C7CF4}"/>
              </a:ext>
            </a:extLst>
          </p:cNvPr>
          <p:cNvSpPr txBox="1"/>
          <p:nvPr/>
        </p:nvSpPr>
        <p:spPr>
          <a:xfrm>
            <a:off x="10325544" y="4248740"/>
            <a:ext cx="1261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854A4A"/>
                </a:solidFill>
              </a:rPr>
              <a:t>Antibodies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A19368D-E7EB-0B70-3E5E-FEB7A4EE15C5}"/>
              </a:ext>
            </a:extLst>
          </p:cNvPr>
          <p:cNvSpPr txBox="1"/>
          <p:nvPr/>
        </p:nvSpPr>
        <p:spPr>
          <a:xfrm>
            <a:off x="205162" y="4305549"/>
            <a:ext cx="2081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Latency silencing </a:t>
            </a:r>
          </a:p>
          <a:p>
            <a:pPr algn="ctr"/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“block &amp; lock”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8A45FA1-76B8-911E-EB01-E240DB50C823}"/>
              </a:ext>
            </a:extLst>
          </p:cNvPr>
          <p:cNvSpPr txBox="1"/>
          <p:nvPr/>
        </p:nvSpPr>
        <p:spPr>
          <a:xfrm>
            <a:off x="9184884" y="1176637"/>
            <a:ext cx="258621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854A4A"/>
                </a:solidFill>
              </a:rPr>
              <a:t>Immunotherapy</a:t>
            </a:r>
          </a:p>
          <a:p>
            <a:pPr algn="ctr"/>
            <a:r>
              <a:rPr lang="en-US" sz="1400" i="1" dirty="0">
                <a:solidFill>
                  <a:srgbClr val="854A4A"/>
                </a:solidFill>
              </a:rPr>
              <a:t>(Cytokines, TLR agonists, PD-1 blockade)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31A6EE-46F6-88B3-1979-A1690FC98BCB}"/>
              </a:ext>
            </a:extLst>
          </p:cNvPr>
          <p:cNvSpPr txBox="1"/>
          <p:nvPr/>
        </p:nvSpPr>
        <p:spPr>
          <a:xfrm>
            <a:off x="9696576" y="5600917"/>
            <a:ext cx="2361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854A4A"/>
                </a:solidFill>
              </a:rPr>
              <a:t>Engineered T &amp; B cells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7D45765-039C-E085-B175-FE99E7652CA8}"/>
              </a:ext>
            </a:extLst>
          </p:cNvPr>
          <p:cNvSpPr txBox="1"/>
          <p:nvPr/>
        </p:nvSpPr>
        <p:spPr>
          <a:xfrm>
            <a:off x="1998670" y="1390359"/>
            <a:ext cx="1140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Early ART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71FB22-8902-5CCF-47AA-DBEE036F3FFE}"/>
              </a:ext>
            </a:extLst>
          </p:cNvPr>
          <p:cNvSpPr txBox="1"/>
          <p:nvPr/>
        </p:nvSpPr>
        <p:spPr>
          <a:xfrm>
            <a:off x="10191444" y="6517354"/>
            <a:ext cx="1916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Adapted from Afam Okoye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2C2E0AC7-76AE-D149-36B5-0BDCDD511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303" y="181670"/>
            <a:ext cx="11784019" cy="872778"/>
          </a:xfrm>
        </p:spPr>
        <p:txBody>
          <a:bodyPr>
            <a:normAutofit/>
          </a:bodyPr>
          <a:lstStyle/>
          <a:p>
            <a:r>
              <a:rPr lang="en-US" sz="4000" dirty="0"/>
              <a:t>Combining strategies is the way forward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A98E62-CACF-5E8B-7AEC-5B7B88E91A49}"/>
              </a:ext>
            </a:extLst>
          </p:cNvPr>
          <p:cNvGrpSpPr/>
          <p:nvPr/>
        </p:nvGrpSpPr>
        <p:grpSpPr>
          <a:xfrm>
            <a:off x="3292799" y="1299807"/>
            <a:ext cx="5792715" cy="1167935"/>
            <a:chOff x="3416510" y="1044615"/>
            <a:chExt cx="5644989" cy="1167935"/>
          </a:xfrm>
        </p:grpSpPr>
        <p:pic>
          <p:nvPicPr>
            <p:cNvPr id="17" name="Picture 16" descr="A circular image of a group of objects&#10;&#10;AI-generated content may be incorrect.">
              <a:extLst>
                <a:ext uri="{FF2B5EF4-FFF2-40B4-BE49-F238E27FC236}">
                  <a16:creationId xmlns:a16="http://schemas.microsoft.com/office/drawing/2014/main" id="{631DC7A2-9F31-AD68-2BE2-03E78FDA8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65833" y="1044615"/>
              <a:ext cx="1095666" cy="1095666"/>
            </a:xfrm>
            <a:prstGeom prst="rect">
              <a:avLst/>
            </a:prstGeom>
          </p:spPr>
        </p:pic>
        <p:pic>
          <p:nvPicPr>
            <p:cNvPr id="18" name="Picture 17" descr="A blue pills in a circle&#10;&#10;AI-generated content may be incorrect.">
              <a:extLst>
                <a:ext uri="{FF2B5EF4-FFF2-40B4-BE49-F238E27FC236}">
                  <a16:creationId xmlns:a16="http://schemas.microsoft.com/office/drawing/2014/main" id="{C9ADD197-1A56-029C-2937-85E3BE147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6510" y="1101562"/>
              <a:ext cx="1110988" cy="111098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A0BECF3-DB50-64B4-CA08-AE3A38DE10C4}"/>
              </a:ext>
            </a:extLst>
          </p:cNvPr>
          <p:cNvGrpSpPr/>
          <p:nvPr/>
        </p:nvGrpSpPr>
        <p:grpSpPr>
          <a:xfrm>
            <a:off x="2265318" y="2439626"/>
            <a:ext cx="7890644" cy="1140062"/>
            <a:chOff x="2131213" y="2439158"/>
            <a:chExt cx="7890644" cy="1140062"/>
          </a:xfrm>
        </p:grpSpPr>
        <p:pic>
          <p:nvPicPr>
            <p:cNvPr id="20" name="Picture 19" descr="A syringe with a needle&#10;&#10;AI-generated content may be incorrect.">
              <a:extLst>
                <a:ext uri="{FF2B5EF4-FFF2-40B4-BE49-F238E27FC236}">
                  <a16:creationId xmlns:a16="http://schemas.microsoft.com/office/drawing/2014/main" id="{209F91E9-807B-759B-62EE-46A06E933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4194" y="2494176"/>
              <a:ext cx="1027663" cy="1027663"/>
            </a:xfrm>
            <a:prstGeom prst="rect">
              <a:avLst/>
            </a:prstGeom>
          </p:spPr>
        </p:pic>
        <p:pic>
          <p:nvPicPr>
            <p:cNvPr id="21" name="Picture 20" descr="A blue circle with lightning bolt and blue circles&#10;&#10;AI-generated content may be incorrect.">
              <a:extLst>
                <a:ext uri="{FF2B5EF4-FFF2-40B4-BE49-F238E27FC236}">
                  <a16:creationId xmlns:a16="http://schemas.microsoft.com/office/drawing/2014/main" id="{0DB187FB-9386-84D5-7D81-D714E95D9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1213" y="2439158"/>
              <a:ext cx="1140062" cy="114006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BBC2826-B236-5C47-A3BA-6CB60D593B69}"/>
              </a:ext>
            </a:extLst>
          </p:cNvPr>
          <p:cNvGrpSpPr/>
          <p:nvPr/>
        </p:nvGrpSpPr>
        <p:grpSpPr>
          <a:xfrm>
            <a:off x="2199768" y="3958120"/>
            <a:ext cx="7991676" cy="1154733"/>
            <a:chOff x="2613942" y="4243343"/>
            <a:chExt cx="7991676" cy="1154733"/>
          </a:xfrm>
        </p:grpSpPr>
        <p:pic>
          <p:nvPicPr>
            <p:cNvPr id="23" name="Picture 22" descr="A logo of a necklace&#10;&#10;AI-generated content may be incorrect.">
              <a:extLst>
                <a:ext uri="{FF2B5EF4-FFF2-40B4-BE49-F238E27FC236}">
                  <a16:creationId xmlns:a16="http://schemas.microsoft.com/office/drawing/2014/main" id="{59055787-C160-D83C-F2C7-7BA821607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99058" y="4243343"/>
              <a:ext cx="1006560" cy="1006560"/>
            </a:xfrm>
            <a:prstGeom prst="rect">
              <a:avLst/>
            </a:prstGeom>
          </p:spPr>
        </p:pic>
        <p:pic>
          <p:nvPicPr>
            <p:cNvPr id="24" name="Picture 23" descr="A blue circle with a lock on it&#10;&#10;AI-generated content may be incorrect.">
              <a:extLst>
                <a:ext uri="{FF2B5EF4-FFF2-40B4-BE49-F238E27FC236}">
                  <a16:creationId xmlns:a16="http://schemas.microsoft.com/office/drawing/2014/main" id="{1A36BDDE-E119-0213-C3DD-E992A515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13942" y="4282984"/>
              <a:ext cx="1115092" cy="1115092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EA1A5C2-73CA-FED3-CA31-441C602108D7}"/>
              </a:ext>
            </a:extLst>
          </p:cNvPr>
          <p:cNvGrpSpPr/>
          <p:nvPr/>
        </p:nvGrpSpPr>
        <p:grpSpPr>
          <a:xfrm>
            <a:off x="3114252" y="5315579"/>
            <a:ext cx="6491188" cy="1081985"/>
            <a:chOff x="2928328" y="5615506"/>
            <a:chExt cx="6491188" cy="1081985"/>
          </a:xfrm>
        </p:grpSpPr>
        <p:pic>
          <p:nvPicPr>
            <p:cNvPr id="31" name="Picture 30" descr="A close-up of a cell&#10;&#10;AI-generated content may be incorrect.">
              <a:extLst>
                <a:ext uri="{FF2B5EF4-FFF2-40B4-BE49-F238E27FC236}">
                  <a16:creationId xmlns:a16="http://schemas.microsoft.com/office/drawing/2014/main" id="{3BEA5180-E11E-C69B-D4C7-8AA61C699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7495" y="5615506"/>
              <a:ext cx="1032021" cy="1032021"/>
            </a:xfrm>
            <a:prstGeom prst="rect">
              <a:avLst/>
            </a:prstGeom>
          </p:spPr>
        </p:pic>
        <p:pic>
          <p:nvPicPr>
            <p:cNvPr id="32" name="Picture 31" descr="A blue and white scissor logo&#10;&#10;AI-generated content may be incorrect.">
              <a:extLst>
                <a:ext uri="{FF2B5EF4-FFF2-40B4-BE49-F238E27FC236}">
                  <a16:creationId xmlns:a16="http://schemas.microsoft.com/office/drawing/2014/main" id="{0D9B097D-537D-0F69-71A7-59D98C539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8328" y="5665470"/>
              <a:ext cx="1032021" cy="10320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182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1BC561-F228-1351-831B-6675B47C9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FB00EF-69BA-308D-86AC-9B0D4EB626BB}"/>
              </a:ext>
            </a:extLst>
          </p:cNvPr>
          <p:cNvSpPr txBox="1"/>
          <p:nvPr/>
        </p:nvSpPr>
        <p:spPr>
          <a:xfrm>
            <a:off x="2104767" y="2967335"/>
            <a:ext cx="7982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The Research Journey</a:t>
            </a:r>
          </a:p>
        </p:txBody>
      </p:sp>
    </p:spTree>
    <p:extLst>
      <p:ext uri="{BB962C8B-B14F-4D97-AF65-F5344CB8AC3E}">
        <p14:creationId xmlns:p14="http://schemas.microsoft.com/office/powerpoint/2010/main" val="353836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E781-55F1-35A0-15A2-6BF0F39AA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AACE4-689D-F4EF-51C2-9DA2AC57F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HIV Cure in Context</a:t>
            </a:r>
          </a:p>
          <a:p>
            <a:r>
              <a:rPr lang="en-US" dirty="0"/>
              <a:t>The Challenge: HIV’s Hidden Reservoir</a:t>
            </a:r>
          </a:p>
          <a:p>
            <a:r>
              <a:rPr lang="en-US" dirty="0"/>
              <a:t>Approaches to HIV Cure</a:t>
            </a:r>
          </a:p>
          <a:p>
            <a:r>
              <a:rPr lang="en-US" dirty="0"/>
              <a:t>The Research Journey</a:t>
            </a:r>
          </a:p>
          <a:p>
            <a:r>
              <a:rPr lang="en-US" dirty="0"/>
              <a:t>Analytical Treatment Interruption (ATI)</a:t>
            </a:r>
          </a:p>
          <a:p>
            <a:r>
              <a:rPr lang="en-US" dirty="0"/>
              <a:t>Cure Research and the Community</a:t>
            </a:r>
          </a:p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405482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3880D41B-14F0-2F28-41E9-568C162B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14400"/>
          </a:xfrm>
        </p:spPr>
        <p:txBody>
          <a:bodyPr/>
          <a:lstStyle/>
          <a:p>
            <a:r>
              <a:rPr lang="en-US" dirty="0"/>
              <a:t>ART vs. IND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6C686AE-612E-8B42-9AA8-5F122E79A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67685"/>
            <a:ext cx="5157787" cy="7357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Antiretroviral Therapy (ART)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46717DEF-17E7-6847-BDC5-4BAA01452D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9044"/>
            <a:ext cx="5157787" cy="33194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lIns="252000" tIns="182880" rIns="252000" bIns="0" anchor="t"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1600"/>
              </a:spcBef>
              <a:buNone/>
            </a:pPr>
            <a:r>
              <a:rPr lang="en-US" sz="5700" dirty="0"/>
              <a:t>🧱</a:t>
            </a:r>
            <a:br>
              <a:rPr lang="en-US" sz="3000" dirty="0"/>
            </a:br>
            <a:r>
              <a:rPr lang="en-US" sz="2800" dirty="0"/>
              <a:t>ART is the foundation of HIV management, and research builds on it to make treatments even better</a:t>
            </a:r>
          </a:p>
          <a:p>
            <a:pPr marL="0" indent="0">
              <a:lnSpc>
                <a:spcPct val="120000"/>
              </a:lnSpc>
              <a:spcBef>
                <a:spcPts val="1600"/>
              </a:spcBef>
              <a:buNone/>
            </a:pPr>
            <a:r>
              <a:rPr lang="en-US" sz="2800" dirty="0"/>
              <a:t>Proven, available, standard of care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2D625FB-3CFD-C778-CDC8-4A215D0248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67685"/>
            <a:ext cx="5183188" cy="73577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Investigational New Drugs (IND)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A07F1F7D-DECE-7AE8-DD83-83C6765B8B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9044"/>
            <a:ext cx="5183188" cy="33194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lIns="252000" tIns="182880" rIns="252000" bIns="0" anchor="t"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1600"/>
              </a:spcBef>
              <a:buNone/>
            </a:pPr>
            <a:r>
              <a:rPr lang="en-US" sz="5200" dirty="0"/>
              <a:t>🧩</a:t>
            </a:r>
            <a:br>
              <a:rPr lang="en-US" sz="2000" dirty="0"/>
            </a:br>
            <a:r>
              <a:rPr lang="en-US" sz="2800" dirty="0"/>
              <a:t>INDs are tested to solve problems ART can’t fully address yet</a:t>
            </a:r>
          </a:p>
          <a:p>
            <a:pPr marL="0" indent="0">
              <a:lnSpc>
                <a:spcPct val="120000"/>
              </a:lnSpc>
              <a:spcBef>
                <a:spcPts val="1600"/>
              </a:spcBef>
              <a:buNone/>
            </a:pPr>
            <a:r>
              <a:rPr lang="en-US" sz="2800" dirty="0"/>
              <a:t>Tested in clinical trials, experimental, not yet approved</a:t>
            </a:r>
          </a:p>
          <a:p>
            <a:pPr marL="0" indent="0">
              <a:lnSpc>
                <a:spcPct val="120000"/>
              </a:lnSpc>
              <a:spcBef>
                <a:spcPts val="1600"/>
              </a:spcBef>
              <a:buNone/>
            </a:pPr>
            <a:r>
              <a:rPr lang="en-US" sz="2800" dirty="0"/>
              <a:t>Not a replacement for ART</a:t>
            </a:r>
          </a:p>
        </p:txBody>
      </p:sp>
    </p:spTree>
    <p:extLst>
      <p:ext uri="{BB962C8B-B14F-4D97-AF65-F5344CB8AC3E}">
        <p14:creationId xmlns:p14="http://schemas.microsoft.com/office/powerpoint/2010/main" val="4137944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11D0E-723F-4EDD-225D-7249F925E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research journey: “Bench to bedside”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E0E2EEB9-6E89-1F35-23C4-78732EEAAC4C}"/>
              </a:ext>
            </a:extLst>
          </p:cNvPr>
          <p:cNvGrpSpPr/>
          <p:nvPr/>
        </p:nvGrpSpPr>
        <p:grpSpPr>
          <a:xfrm>
            <a:off x="925434" y="1917260"/>
            <a:ext cx="10293356" cy="653527"/>
            <a:chOff x="925434" y="2158560"/>
            <a:chExt cx="10293356" cy="653527"/>
          </a:xfrm>
        </p:grpSpPr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D4CF7FC1-4C5C-6F0F-B25A-9868341CABF9}"/>
                </a:ext>
              </a:extLst>
            </p:cNvPr>
            <p:cNvCxnSpPr>
              <a:cxnSpLocks/>
            </p:cNvCxnSpPr>
            <p:nvPr/>
          </p:nvCxnSpPr>
          <p:spPr>
            <a:xfrm>
              <a:off x="1463389" y="2443222"/>
              <a:ext cx="9755401" cy="0"/>
            </a:xfrm>
            <a:prstGeom prst="line">
              <a:avLst/>
            </a:prstGeom>
            <a:ln w="444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9060FA1-B712-8287-C3B4-C6BB2444662A}"/>
                </a:ext>
              </a:extLst>
            </p:cNvPr>
            <p:cNvGrpSpPr/>
            <p:nvPr/>
          </p:nvGrpSpPr>
          <p:grpSpPr>
            <a:xfrm>
              <a:off x="925434" y="2158560"/>
              <a:ext cx="608643" cy="653527"/>
              <a:chOff x="2645546" y="1473693"/>
              <a:chExt cx="503011" cy="540105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6ACC2147-9C29-6FC8-1C38-661D96CDC68E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8A66266-3290-1FC1-0A7A-943C5DE8AFEE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D3B311-D4E2-1A21-EB4B-CAB0882CF4BC}"/>
                  </a:ext>
                </a:extLst>
              </p:cNvPr>
              <p:cNvSpPr txBox="1"/>
              <p:nvPr/>
            </p:nvSpPr>
            <p:spPr>
              <a:xfrm>
                <a:off x="2737712" y="1581385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E96EAB3-A83A-CE14-CAF3-AA0BE8987092}"/>
                </a:ext>
              </a:extLst>
            </p:cNvPr>
            <p:cNvGrpSpPr/>
            <p:nvPr/>
          </p:nvGrpSpPr>
          <p:grpSpPr>
            <a:xfrm>
              <a:off x="2773779" y="2158560"/>
              <a:ext cx="608643" cy="636109"/>
              <a:chOff x="2645546" y="1473693"/>
              <a:chExt cx="503011" cy="525710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A779FC1E-1760-88AB-E9E4-73ADAA49BCE9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439D7DA-4794-DD4D-04D2-11D7E3D36E8F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D7F8BA75-257C-DE87-F203-FBFCDFE8EC28}"/>
                  </a:ext>
                </a:extLst>
              </p:cNvPr>
              <p:cNvSpPr txBox="1"/>
              <p:nvPr/>
            </p:nvSpPr>
            <p:spPr>
              <a:xfrm>
                <a:off x="2737712" y="1566990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40A4E37D-6F13-D534-7F2E-C52F69FF03BF}"/>
                </a:ext>
              </a:extLst>
            </p:cNvPr>
            <p:cNvGrpSpPr/>
            <p:nvPr/>
          </p:nvGrpSpPr>
          <p:grpSpPr>
            <a:xfrm>
              <a:off x="4622124" y="2158560"/>
              <a:ext cx="608643" cy="636109"/>
              <a:chOff x="2645546" y="1473693"/>
              <a:chExt cx="503011" cy="525710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0C9F421E-357F-DB53-9276-5CE752976A2C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B214F1A-6967-2874-B21C-8C2A88DC9C2E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C5EDE2C-B371-94F9-5B17-527FD0EC61A5}"/>
                  </a:ext>
                </a:extLst>
              </p:cNvPr>
              <p:cNvSpPr txBox="1"/>
              <p:nvPr/>
            </p:nvSpPr>
            <p:spPr>
              <a:xfrm>
                <a:off x="2737712" y="1566990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</a:t>
                </a: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DB861FF-28B3-064F-2041-4DAF22A09319}"/>
                </a:ext>
              </a:extLst>
            </p:cNvPr>
            <p:cNvGrpSpPr/>
            <p:nvPr/>
          </p:nvGrpSpPr>
          <p:grpSpPr>
            <a:xfrm>
              <a:off x="6470469" y="2158560"/>
              <a:ext cx="608643" cy="636109"/>
              <a:chOff x="2645546" y="1473693"/>
              <a:chExt cx="503011" cy="525710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9E446344-55FC-2C4A-AAC3-19D90F6E4B7C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AFE06510-9EAF-8697-27C8-6AF8620DB4A6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9BD9D35-C95A-3182-D7FE-9F6ED66F90B5}"/>
                  </a:ext>
                </a:extLst>
              </p:cNvPr>
              <p:cNvSpPr txBox="1"/>
              <p:nvPr/>
            </p:nvSpPr>
            <p:spPr>
              <a:xfrm>
                <a:off x="2737712" y="1566990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75015C1-17F3-CE2C-41D6-F197B1B5EF7A}"/>
                </a:ext>
              </a:extLst>
            </p:cNvPr>
            <p:cNvGrpSpPr/>
            <p:nvPr/>
          </p:nvGrpSpPr>
          <p:grpSpPr>
            <a:xfrm>
              <a:off x="8318814" y="2158560"/>
              <a:ext cx="608643" cy="636109"/>
              <a:chOff x="2645546" y="1473693"/>
              <a:chExt cx="503011" cy="525710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62355D22-3DCA-11DD-FA01-2CD843BA57C0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F0279186-3F85-4B2C-0675-5B93F28EF307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E98536EA-77BA-ECBE-A203-1580C764A7B1}"/>
                  </a:ext>
                </a:extLst>
              </p:cNvPr>
              <p:cNvSpPr txBox="1"/>
              <p:nvPr/>
            </p:nvSpPr>
            <p:spPr>
              <a:xfrm>
                <a:off x="2737712" y="1566990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</a:t>
                </a: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4167FB4D-7106-1938-029F-CB2062169879}"/>
                </a:ext>
              </a:extLst>
            </p:cNvPr>
            <p:cNvGrpSpPr/>
            <p:nvPr/>
          </p:nvGrpSpPr>
          <p:grpSpPr>
            <a:xfrm>
              <a:off x="10167157" y="2158560"/>
              <a:ext cx="608643" cy="636109"/>
              <a:chOff x="2645546" y="1473693"/>
              <a:chExt cx="503011" cy="525710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2A4FA30B-CFAC-CA73-C377-38B8EA6A1EA8}"/>
                  </a:ext>
                </a:extLst>
              </p:cNvPr>
              <p:cNvSpPr/>
              <p:nvPr/>
            </p:nvSpPr>
            <p:spPr>
              <a:xfrm>
                <a:off x="2645546" y="1473693"/>
                <a:ext cx="479394" cy="47051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2">
                    <a:lumMod val="90000"/>
                    <a:lumOff val="1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18A7957B-2454-9964-FF30-9D0B0FF6C982}"/>
                  </a:ext>
                </a:extLst>
              </p:cNvPr>
              <p:cNvSpPr txBox="1"/>
              <p:nvPr/>
            </p:nvSpPr>
            <p:spPr>
              <a:xfrm>
                <a:off x="2669163" y="1495403"/>
                <a:ext cx="479394" cy="22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STEP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6B1C6FCA-CF71-2B3B-6529-298AC5EA6D52}"/>
                  </a:ext>
                </a:extLst>
              </p:cNvPr>
              <p:cNvSpPr txBox="1"/>
              <p:nvPr/>
            </p:nvSpPr>
            <p:spPr>
              <a:xfrm>
                <a:off x="2737712" y="1566990"/>
                <a:ext cx="352425" cy="432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6</a:t>
                </a:r>
              </a:p>
            </p:txBody>
          </p: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046E2BE9-7E66-DBE7-8F88-E23DE9E122CA}"/>
              </a:ext>
            </a:extLst>
          </p:cNvPr>
          <p:cNvGrpSpPr/>
          <p:nvPr/>
        </p:nvGrpSpPr>
        <p:grpSpPr>
          <a:xfrm>
            <a:off x="542173" y="2730567"/>
            <a:ext cx="10702017" cy="3040552"/>
            <a:chOff x="516773" y="3060767"/>
            <a:chExt cx="10702017" cy="304055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7B0899-4C8E-4E48-6636-357552E88DB0}"/>
                </a:ext>
              </a:extLst>
            </p:cNvPr>
            <p:cNvGrpSpPr/>
            <p:nvPr/>
          </p:nvGrpSpPr>
          <p:grpSpPr>
            <a:xfrm>
              <a:off x="516773" y="3095028"/>
              <a:ext cx="1425964" cy="1477328"/>
              <a:chOff x="1475470" y="3395734"/>
              <a:chExt cx="1425964" cy="1477328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8C88132-F50E-8C26-28BE-2EAB0F6C6F27}"/>
                  </a:ext>
                </a:extLst>
              </p:cNvPr>
              <p:cNvSpPr txBox="1"/>
              <p:nvPr/>
            </p:nvSpPr>
            <p:spPr>
              <a:xfrm>
                <a:off x="1475470" y="3395734"/>
                <a:ext cx="1425964" cy="1477328"/>
              </a:xfrm>
              <a:prstGeom prst="rect">
                <a:avLst/>
              </a:prstGeom>
              <a:solidFill>
                <a:srgbClr val="713133"/>
              </a:solidFill>
            </p:spPr>
            <p:txBody>
              <a:bodyPr wrap="square" rtlCol="0">
                <a:spAutoFit/>
              </a:bodyPr>
              <a:lstStyle/>
              <a:p>
                <a:endParaRPr lang="en-US" b="1" dirty="0">
                  <a:solidFill>
                    <a:schemeClr val="bg1"/>
                  </a:solidFill>
                </a:endParaRPr>
              </a:p>
              <a:p>
                <a:r>
                  <a:rPr lang="en-US" b="1" dirty="0">
                    <a:solidFill>
                      <a:schemeClr val="bg1"/>
                    </a:solidFill>
                  </a:rPr>
                  <a:t>DISCOVERY</a:t>
                </a:r>
                <a:br>
                  <a:rPr lang="en-US" b="1" dirty="0">
                    <a:solidFill>
                      <a:schemeClr val="bg1"/>
                    </a:solidFill>
                  </a:rPr>
                </a:br>
                <a:endParaRPr lang="en-US" b="1" dirty="0">
                  <a:solidFill>
                    <a:schemeClr val="bg1"/>
                  </a:solidFill>
                </a:endParaRPr>
              </a:p>
              <a:p>
                <a:br>
                  <a:rPr lang="en-US" b="1" dirty="0">
                    <a:solidFill>
                      <a:schemeClr val="bg1"/>
                    </a:solidFill>
                  </a:rPr>
                </a:br>
                <a:endParaRPr lang="en-US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9" name="Graphic 28" descr="Lightbulb with solid fill">
                <a:extLst>
                  <a:ext uri="{FF2B5EF4-FFF2-40B4-BE49-F238E27FC236}">
                    <a16:creationId xmlns:a16="http://schemas.microsoft.com/office/drawing/2014/main" id="{243AF89C-9533-76E6-72EA-6BAA69020F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966237" y="4181956"/>
                <a:ext cx="469233" cy="469233"/>
              </a:xfrm>
              <a:prstGeom prst="rect">
                <a:avLst/>
              </a:prstGeom>
            </p:spPr>
          </p:pic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7B54098-6BB0-A3F6-76B4-2F0749711D07}"/>
                </a:ext>
              </a:extLst>
            </p:cNvPr>
            <p:cNvGrpSpPr/>
            <p:nvPr/>
          </p:nvGrpSpPr>
          <p:grpSpPr>
            <a:xfrm>
              <a:off x="2365118" y="3095028"/>
              <a:ext cx="1425964" cy="1477328"/>
              <a:chOff x="2263864" y="3913540"/>
              <a:chExt cx="1425964" cy="1477328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4188799-9794-DD73-7BB4-F082A2A85E4D}"/>
                  </a:ext>
                </a:extLst>
              </p:cNvPr>
              <p:cNvSpPr txBox="1"/>
              <p:nvPr/>
            </p:nvSpPr>
            <p:spPr>
              <a:xfrm>
                <a:off x="2263864" y="3913540"/>
                <a:ext cx="1425964" cy="1477328"/>
              </a:xfrm>
              <a:prstGeom prst="rect">
                <a:avLst/>
              </a:prstGeom>
              <a:solidFill>
                <a:srgbClr val="713133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i="1" dirty="0">
                    <a:solidFill>
                      <a:schemeClr val="bg1"/>
                    </a:solidFill>
                  </a:rPr>
                  <a:t>EX VIVO </a:t>
                </a:r>
                <a:r>
                  <a:rPr lang="en-US" sz="1700" b="1" dirty="0">
                    <a:solidFill>
                      <a:schemeClr val="bg1"/>
                    </a:solidFill>
                  </a:rPr>
                  <a:t>LAB RESEARCH</a:t>
                </a:r>
              </a:p>
              <a:p>
                <a:pPr algn="ctr"/>
                <a:endParaRPr lang="en-US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5" name="Graphic 34" descr="Microscope with solid fill">
                <a:extLst>
                  <a:ext uri="{FF2B5EF4-FFF2-40B4-BE49-F238E27FC236}">
                    <a16:creationId xmlns:a16="http://schemas.microsoft.com/office/drawing/2014/main" id="{DA915C10-CEF7-ADF9-47E6-C546A2D11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719802" y="4735214"/>
                <a:ext cx="469232" cy="469232"/>
              </a:xfrm>
              <a:prstGeom prst="rect">
                <a:avLst/>
              </a:prstGeom>
            </p:spPr>
          </p:pic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7F11C90-5D9E-1FAF-7D30-01A9492522EF}"/>
                </a:ext>
              </a:extLst>
            </p:cNvPr>
            <p:cNvGrpSpPr/>
            <p:nvPr/>
          </p:nvGrpSpPr>
          <p:grpSpPr>
            <a:xfrm>
              <a:off x="7910153" y="3095028"/>
              <a:ext cx="1425964" cy="1477328"/>
              <a:chOff x="9760453" y="3885357"/>
              <a:chExt cx="1425964" cy="1477328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E785267-0E5C-F885-8043-1F2AA2F9EDEE}"/>
                  </a:ext>
                </a:extLst>
              </p:cNvPr>
              <p:cNvSpPr txBox="1"/>
              <p:nvPr/>
            </p:nvSpPr>
            <p:spPr>
              <a:xfrm>
                <a:off x="9760453" y="3885357"/>
                <a:ext cx="1425964" cy="1477328"/>
              </a:xfrm>
              <a:prstGeom prst="rect">
                <a:avLst/>
              </a:prstGeom>
              <a:solidFill>
                <a:srgbClr val="713133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solidFill>
                      <a:schemeClr val="bg1"/>
                    </a:solidFill>
                  </a:rPr>
                  <a:t>APPROVAL &amp;</a:t>
                </a:r>
              </a:p>
              <a:p>
                <a:pPr algn="ctr"/>
                <a:r>
                  <a:rPr lang="en-US" sz="1700" b="1" dirty="0">
                    <a:solidFill>
                      <a:schemeClr val="bg1"/>
                    </a:solidFill>
                  </a:rPr>
                  <a:t>LICENSURE</a:t>
                </a:r>
              </a:p>
              <a:p>
                <a:pPr algn="ctr"/>
                <a:endParaRPr lang="en-US" sz="2000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58" name="Graphic 57" descr="Clipboard Partially Checked with solid fill">
                <a:extLst>
                  <a:ext uri="{FF2B5EF4-FFF2-40B4-BE49-F238E27FC236}">
                    <a16:creationId xmlns:a16="http://schemas.microsoft.com/office/drawing/2014/main" id="{2132BECB-50D8-8A29-05B7-07277C28E3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189549" y="4657761"/>
                <a:ext cx="567771" cy="567771"/>
              </a:xfrm>
              <a:prstGeom prst="rect">
                <a:avLst/>
              </a:prstGeom>
            </p:spPr>
          </p:pic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BAACA8F7-20E7-E77A-8131-527DE8C942E8}"/>
                </a:ext>
              </a:extLst>
            </p:cNvPr>
            <p:cNvGrpSpPr/>
            <p:nvPr/>
          </p:nvGrpSpPr>
          <p:grpSpPr>
            <a:xfrm>
              <a:off x="6061808" y="3095028"/>
              <a:ext cx="1918182" cy="3006291"/>
              <a:chOff x="6061808" y="3095028"/>
              <a:chExt cx="1918182" cy="3006291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1EA87EBC-B1AE-1CE4-FFA7-72B7EB144B42}"/>
                  </a:ext>
                </a:extLst>
              </p:cNvPr>
              <p:cNvGrpSpPr/>
              <p:nvPr/>
            </p:nvGrpSpPr>
            <p:grpSpPr>
              <a:xfrm>
                <a:off x="6061808" y="3095028"/>
                <a:ext cx="1425964" cy="1477328"/>
                <a:chOff x="8121735" y="3895548"/>
                <a:chExt cx="1425964" cy="1477328"/>
              </a:xfrm>
            </p:grpSpPr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4215D950-09D5-6406-B39E-08D85FA88C78}"/>
                    </a:ext>
                  </a:extLst>
                </p:cNvPr>
                <p:cNvSpPr txBox="1"/>
                <p:nvPr/>
              </p:nvSpPr>
              <p:spPr>
                <a:xfrm>
                  <a:off x="8121735" y="3895548"/>
                  <a:ext cx="1425964" cy="1477328"/>
                </a:xfrm>
                <a:prstGeom prst="rect">
                  <a:avLst/>
                </a:prstGeom>
                <a:solidFill>
                  <a:srgbClr val="713133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700" b="1" dirty="0">
                      <a:solidFill>
                        <a:schemeClr val="bg1"/>
                      </a:solidFill>
                    </a:rPr>
                    <a:t>HUMAN CLINICAL</a:t>
                  </a:r>
                </a:p>
                <a:p>
                  <a:pPr algn="ctr"/>
                  <a:r>
                    <a:rPr lang="en-US" sz="1700" b="1" dirty="0">
                      <a:solidFill>
                        <a:schemeClr val="bg1"/>
                      </a:solidFill>
                    </a:rPr>
                    <a:t>TRIAL</a:t>
                  </a:r>
                  <a:r>
                    <a:rPr lang="en-US" b="1" dirty="0">
                      <a:solidFill>
                        <a:schemeClr val="bg1"/>
                      </a:solidFill>
                    </a:rPr>
                    <a:t>S</a:t>
                  </a:r>
                </a:p>
                <a:p>
                  <a:pPr algn="ctr"/>
                  <a:endParaRPr lang="en-US" b="1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en-US" b="1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51" name="Graphic 50" descr="User with solid fill">
                  <a:extLst>
                    <a:ext uri="{FF2B5EF4-FFF2-40B4-BE49-F238E27FC236}">
                      <a16:creationId xmlns:a16="http://schemas.microsoft.com/office/drawing/2014/main" id="{6BAEF389-D644-2129-5563-4206C41E85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50831" y="4752234"/>
                  <a:ext cx="567771" cy="567771"/>
                </a:xfrm>
                <a:prstGeom prst="rect">
                  <a:avLst/>
                </a:prstGeom>
              </p:spPr>
            </p:pic>
          </p:grp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9FB57F4B-C4E6-8192-76BD-440405A61E8B}"/>
                  </a:ext>
                </a:extLst>
              </p:cNvPr>
              <p:cNvSpPr txBox="1"/>
              <p:nvPr/>
            </p:nvSpPr>
            <p:spPr>
              <a:xfrm>
                <a:off x="6072639" y="4623991"/>
                <a:ext cx="1907351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Phase 1</a:t>
                </a: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endPara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Phase 2</a:t>
                </a: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endPara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Phase 3</a:t>
                </a: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FAD17A4D-6F87-85E1-9D8F-2BF493F01DB0}"/>
                </a:ext>
              </a:extLst>
            </p:cNvPr>
            <p:cNvGrpSpPr/>
            <p:nvPr/>
          </p:nvGrpSpPr>
          <p:grpSpPr>
            <a:xfrm>
              <a:off x="4179134" y="3095028"/>
              <a:ext cx="2043496" cy="2779499"/>
              <a:chOff x="4179134" y="3095028"/>
              <a:chExt cx="2043496" cy="2779499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9D8A160-7CC6-287E-92DD-4F9B4434AA52}"/>
                  </a:ext>
                </a:extLst>
              </p:cNvPr>
              <p:cNvSpPr txBox="1"/>
              <p:nvPr/>
            </p:nvSpPr>
            <p:spPr>
              <a:xfrm>
                <a:off x="4213463" y="3095028"/>
                <a:ext cx="1425964" cy="1485022"/>
              </a:xfrm>
              <a:prstGeom prst="rect">
                <a:avLst/>
              </a:prstGeom>
              <a:solidFill>
                <a:srgbClr val="713133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50" b="1" dirty="0">
                    <a:solidFill>
                      <a:schemeClr val="bg1"/>
                    </a:solidFill>
                  </a:rPr>
                  <a:t>PRECLINICAL</a:t>
                </a:r>
              </a:p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(ANIMAL)</a:t>
                </a:r>
              </a:p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STUDIES</a:t>
                </a:r>
              </a:p>
              <a:p>
                <a:pPr algn="ctr"/>
                <a:br>
                  <a:rPr lang="en-US" sz="700" b="1" dirty="0">
                    <a:solidFill>
                      <a:schemeClr val="bg1"/>
                    </a:solidFill>
                  </a:rPr>
                </a:br>
                <a:endParaRPr lang="en-US" sz="700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sz="1300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44" name="Graphic 43" descr="Monkey with solid fill">
                <a:extLst>
                  <a:ext uri="{FF2B5EF4-FFF2-40B4-BE49-F238E27FC236}">
                    <a16:creationId xmlns:a16="http://schemas.microsoft.com/office/drawing/2014/main" id="{5A984DA5-E52D-B375-66BF-67520F6EF0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651160" y="3980134"/>
                <a:ext cx="469232" cy="469232"/>
              </a:xfrm>
              <a:prstGeom prst="rect">
                <a:avLst/>
              </a:prstGeom>
            </p:spPr>
          </p:pic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8C44DF3D-1606-6CB6-B788-C0B7E8709C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2630" y="4401320"/>
                <a:ext cx="0" cy="1473207"/>
              </a:xfrm>
              <a:prstGeom prst="line">
                <a:avLst/>
              </a:prstGeom>
              <a:ln w="31750">
                <a:solidFill>
                  <a:srgbClr val="71313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63C7531F-3616-88C0-A7BD-2BB96230C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9124" y="4414020"/>
                <a:ext cx="0" cy="1135880"/>
              </a:xfrm>
              <a:prstGeom prst="line">
                <a:avLst/>
              </a:prstGeom>
              <a:ln w="31750">
                <a:solidFill>
                  <a:srgbClr val="71313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DF822677-1B2E-CEC0-5443-25107ABDB0FD}"/>
                  </a:ext>
                </a:extLst>
              </p:cNvPr>
              <p:cNvSpPr txBox="1"/>
              <p:nvPr/>
            </p:nvSpPr>
            <p:spPr>
              <a:xfrm>
                <a:off x="4179134" y="4636691"/>
                <a:ext cx="146029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Small</a:t>
                </a:r>
                <a:b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</a:b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animals</a:t>
                </a: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endPara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Monkeys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C954DF1-C345-6A59-8F3C-3C73E7307604}"/>
                </a:ext>
              </a:extLst>
            </p:cNvPr>
            <p:cNvGrpSpPr/>
            <p:nvPr/>
          </p:nvGrpSpPr>
          <p:grpSpPr>
            <a:xfrm>
              <a:off x="9758496" y="3060767"/>
              <a:ext cx="1460294" cy="2011169"/>
              <a:chOff x="9758496" y="3048067"/>
              <a:chExt cx="1460294" cy="2011169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9ED55138-5F0A-B7A6-B889-DF80EBD218F5}"/>
                  </a:ext>
                </a:extLst>
              </p:cNvPr>
              <p:cNvGrpSpPr/>
              <p:nvPr/>
            </p:nvGrpSpPr>
            <p:grpSpPr>
              <a:xfrm>
                <a:off x="9758496" y="3048067"/>
                <a:ext cx="1425964" cy="1477328"/>
                <a:chOff x="11377478" y="3885357"/>
                <a:chExt cx="1425964" cy="1477328"/>
              </a:xfrm>
            </p:grpSpPr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904C03AF-52E0-84D3-4F96-BC085674D1D9}"/>
                    </a:ext>
                  </a:extLst>
                </p:cNvPr>
                <p:cNvSpPr txBox="1"/>
                <p:nvPr/>
              </p:nvSpPr>
              <p:spPr>
                <a:xfrm>
                  <a:off x="11377478" y="3885357"/>
                  <a:ext cx="1425964" cy="1477328"/>
                </a:xfrm>
                <a:prstGeom prst="rect">
                  <a:avLst/>
                </a:prstGeom>
                <a:solidFill>
                  <a:srgbClr val="713133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CLINICAL</a:t>
                  </a:r>
                </a:p>
                <a:p>
                  <a:pPr algn="ctr"/>
                  <a:r>
                    <a:rPr lang="en-US" b="1" dirty="0">
                      <a:solidFill>
                        <a:schemeClr val="bg1"/>
                      </a:solidFill>
                    </a:rPr>
                    <a:t>ROLLOUT</a:t>
                  </a:r>
                </a:p>
                <a:p>
                  <a:pPr algn="ctr"/>
                  <a:endParaRPr lang="en-US" b="1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en-US" b="1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en-US" b="1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77" name="Graphic 76" descr="Doctor female with solid fill">
                  <a:extLst>
                    <a:ext uri="{FF2B5EF4-FFF2-40B4-BE49-F238E27FC236}">
                      <a16:creationId xmlns:a16="http://schemas.microsoft.com/office/drawing/2014/main" id="{2F7DF801-3505-C717-573F-E27D3E7E70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778186" y="4695896"/>
                  <a:ext cx="624548" cy="624548"/>
                </a:xfrm>
                <a:prstGeom prst="rect">
                  <a:avLst/>
                </a:prstGeom>
              </p:spPr>
            </p:pic>
          </p:grp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1EC60BE8-D897-9C1F-6B9C-6C285BA2E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8486" y="4467233"/>
                <a:ext cx="0" cy="396867"/>
              </a:xfrm>
              <a:prstGeom prst="line">
                <a:avLst/>
              </a:prstGeom>
              <a:ln w="31750">
                <a:solidFill>
                  <a:srgbClr val="713133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BBE719CF-9186-ADBC-1D1C-1AB048329A80}"/>
                  </a:ext>
                </a:extLst>
              </p:cNvPr>
              <p:cNvSpPr txBox="1"/>
              <p:nvPr/>
            </p:nvSpPr>
            <p:spPr>
              <a:xfrm>
                <a:off x="9758496" y="4689904"/>
                <a:ext cx="14602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713133"/>
                  </a:buClr>
                  <a:buSzPct val="135000"/>
                  <a:buFont typeface="Wingdings" pitchFamily="2" charset="2"/>
                  <a:buChar char="§"/>
                </a:pP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Phase 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18198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94197-2DF4-81EE-9307-9E104704C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phases of human clinical trials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E1BE87E-8A0E-E8A0-D04F-54B8C40745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1733565"/>
              </p:ext>
            </p:extLst>
          </p:nvPr>
        </p:nvGraphicFramePr>
        <p:xfrm>
          <a:off x="838200" y="1825625"/>
          <a:ext cx="1051560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9946999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70381701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1645987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78070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Main Goal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Participants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Key Questions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8668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Phase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Is it safe? What dose is tolerated?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601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Test efficacy (does it work?)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Does it show promise? What are side effects?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77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Confirm effectiveness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1,000s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Does it work better than the standard treatment?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87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Phase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Long-term monitoring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After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does it perform in real-world use?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52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041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57848-13FD-7181-EEE3-FF04A3B5C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cure research different?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D3D0F-2FBE-C32F-8B8D-C1A6FF21E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17658" cy="435133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dirty="0"/>
              <a:t>Cure trials are often </a:t>
            </a:r>
            <a:r>
              <a:rPr lang="en-US" b="1" dirty="0"/>
              <a:t>small and intensive</a:t>
            </a:r>
            <a:r>
              <a:rPr lang="en-US" dirty="0"/>
              <a:t>, with careful monitoring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dirty="0"/>
              <a:t>Design is tailored to strategy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en-US" dirty="0"/>
              <a:t>Participants are often people who are healthy on ART, not newly diagnosed</a:t>
            </a:r>
          </a:p>
        </p:txBody>
      </p:sp>
      <p:pic>
        <p:nvPicPr>
          <p:cNvPr id="5" name="Picture 4" descr="A person in a medical mask getting blood from a patient&#10;&#10;AI-generated content may be incorrect.">
            <a:extLst>
              <a:ext uri="{FF2B5EF4-FFF2-40B4-BE49-F238E27FC236}">
                <a16:creationId xmlns:a16="http://schemas.microsoft.com/office/drawing/2014/main" id="{ED8E3F52-AF55-4176-F09D-9E07A59F55F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5858" y="2393577"/>
            <a:ext cx="3919818" cy="261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78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line 1">
            <a:extLst>
              <a:ext uri="{FF2B5EF4-FFF2-40B4-BE49-F238E27FC236}">
                <a16:creationId xmlns:a16="http://schemas.microsoft.com/office/drawing/2014/main" id="{D54A7304-8BBA-AC03-62C8-679FBE3A9E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28" y="2961359"/>
            <a:ext cx="1270030" cy="3353438"/>
          </a:xfrm>
          <a:prstGeom prst="rect">
            <a:avLst/>
          </a:prstGeom>
        </p:spPr>
      </p:pic>
      <p:sp>
        <p:nvSpPr>
          <p:cNvPr id="4" name="ART Box1">
            <a:extLst>
              <a:ext uri="{FF2B5EF4-FFF2-40B4-BE49-F238E27FC236}">
                <a16:creationId xmlns:a16="http://schemas.microsoft.com/office/drawing/2014/main" id="{59B74A93-8736-34D2-AE14-DC5F75895CA7}"/>
              </a:ext>
            </a:extLst>
          </p:cNvPr>
          <p:cNvSpPr/>
          <p:nvPr/>
        </p:nvSpPr>
        <p:spPr>
          <a:xfrm>
            <a:off x="2520263" y="3179036"/>
            <a:ext cx="5851638" cy="25893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D4336B-533E-D9EA-F232-6C1783B5D320}"/>
              </a:ext>
            </a:extLst>
          </p:cNvPr>
          <p:cNvSpPr txBox="1"/>
          <p:nvPr/>
        </p:nvSpPr>
        <p:spPr>
          <a:xfrm rot="16200000">
            <a:off x="383744" y="4242481"/>
            <a:ext cx="12091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Viral Load</a:t>
            </a:r>
          </a:p>
        </p:txBody>
      </p:sp>
      <p:pic>
        <p:nvPicPr>
          <p:cNvPr id="12" name="Graphline 2">
            <a:extLst>
              <a:ext uri="{FF2B5EF4-FFF2-40B4-BE49-F238E27FC236}">
                <a16:creationId xmlns:a16="http://schemas.microsoft.com/office/drawing/2014/main" id="{9E7F9EEE-D7A4-6736-9C31-81EC32EBBB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86" r="24271"/>
          <a:stretch/>
        </p:blipFill>
        <p:spPr>
          <a:xfrm>
            <a:off x="2241393" y="2959600"/>
            <a:ext cx="6130508" cy="3353438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CB45DE-AFDC-C5E8-52D1-2ACE5088B4C1}"/>
              </a:ext>
            </a:extLst>
          </p:cNvPr>
          <p:cNvCxnSpPr>
            <a:cxnSpLocks/>
          </p:cNvCxnSpPr>
          <p:nvPr/>
        </p:nvCxnSpPr>
        <p:spPr>
          <a:xfrm>
            <a:off x="5831125" y="2610465"/>
            <a:ext cx="0" cy="33435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82E529D-917D-19EA-15A2-93299BF08186}"/>
              </a:ext>
            </a:extLst>
          </p:cNvPr>
          <p:cNvSpPr txBox="1"/>
          <p:nvPr/>
        </p:nvSpPr>
        <p:spPr>
          <a:xfrm>
            <a:off x="1434284" y="3086693"/>
            <a:ext cx="58505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PHI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45752D-1AF8-E38E-ACE8-453C0835F02E}"/>
              </a:ext>
            </a:extLst>
          </p:cNvPr>
          <p:cNvSpPr txBox="1"/>
          <p:nvPr/>
        </p:nvSpPr>
        <p:spPr>
          <a:xfrm>
            <a:off x="4993748" y="1536504"/>
            <a:ext cx="250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Vaccination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39C7B2FD-4997-F567-81D9-1A6B68094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rot="2700000" flipH="1">
            <a:off x="5554781" y="2004980"/>
            <a:ext cx="548640" cy="548640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F0E7DB6-AA62-9B81-DC56-D2352B6039D0}"/>
              </a:ext>
            </a:extLst>
          </p:cNvPr>
          <p:cNvSpPr/>
          <p:nvPr/>
        </p:nvSpPr>
        <p:spPr>
          <a:xfrm>
            <a:off x="2520762" y="3596198"/>
            <a:ext cx="1388670" cy="2063147"/>
          </a:xfrm>
          <a:custGeom>
            <a:avLst/>
            <a:gdLst>
              <a:gd name="connsiteX0" fmla="*/ 1050533 w 1388670"/>
              <a:gd name="connsiteY0" fmla="*/ 2041669 h 2063147"/>
              <a:gd name="connsiteX1" fmla="*/ 1050533 w 1388670"/>
              <a:gd name="connsiteY1" fmla="*/ 2041669 h 2063147"/>
              <a:gd name="connsiteX2" fmla="*/ 1069583 w 1388670"/>
              <a:gd name="connsiteY2" fmla="*/ 2053575 h 2063147"/>
              <a:gd name="connsiteX3" fmla="*/ 1110064 w 1388670"/>
              <a:gd name="connsiteY3" fmla="*/ 2034525 h 2063147"/>
              <a:gd name="connsiteX4" fmla="*/ 1117208 w 1388670"/>
              <a:gd name="connsiteY4" fmla="*/ 2032144 h 2063147"/>
              <a:gd name="connsiteX5" fmla="*/ 1124352 w 1388670"/>
              <a:gd name="connsiteY5" fmla="*/ 2036906 h 2063147"/>
              <a:gd name="connsiteX6" fmla="*/ 1133877 w 1388670"/>
              <a:gd name="connsiteY6" fmla="*/ 2044050 h 2063147"/>
              <a:gd name="connsiteX7" fmla="*/ 1143402 w 1388670"/>
              <a:gd name="connsiteY7" fmla="*/ 2048812 h 2063147"/>
              <a:gd name="connsiteX8" fmla="*/ 1162452 w 1388670"/>
              <a:gd name="connsiteY8" fmla="*/ 2063100 h 2063147"/>
              <a:gd name="connsiteX9" fmla="*/ 1179120 w 1388670"/>
              <a:gd name="connsiteY9" fmla="*/ 2051194 h 2063147"/>
              <a:gd name="connsiteX10" fmla="*/ 1188645 w 1388670"/>
              <a:gd name="connsiteY10" fmla="*/ 2053575 h 2063147"/>
              <a:gd name="connsiteX11" fmla="*/ 1195789 w 1388670"/>
              <a:gd name="connsiteY11" fmla="*/ 2055956 h 2063147"/>
              <a:gd name="connsiteX12" fmla="*/ 1252939 w 1388670"/>
              <a:gd name="connsiteY12" fmla="*/ 2048812 h 2063147"/>
              <a:gd name="connsiteX13" fmla="*/ 1314852 w 1388670"/>
              <a:gd name="connsiteY13" fmla="*/ 2046431 h 2063147"/>
              <a:gd name="connsiteX14" fmla="*/ 1336283 w 1388670"/>
              <a:gd name="connsiteY14" fmla="*/ 2048812 h 2063147"/>
              <a:gd name="connsiteX15" fmla="*/ 1343427 w 1388670"/>
              <a:gd name="connsiteY15" fmla="*/ 2055956 h 2063147"/>
              <a:gd name="connsiteX16" fmla="*/ 1350570 w 1388670"/>
              <a:gd name="connsiteY16" fmla="*/ 2058337 h 2063147"/>
              <a:gd name="connsiteX17" fmla="*/ 1357714 w 1388670"/>
              <a:gd name="connsiteY17" fmla="*/ 2063100 h 2063147"/>
              <a:gd name="connsiteX18" fmla="*/ 1388670 w 1388670"/>
              <a:gd name="connsiteY18" fmla="*/ 2055956 h 2063147"/>
              <a:gd name="connsiteX19" fmla="*/ 1374383 w 1388670"/>
              <a:gd name="connsiteY19" fmla="*/ 2008331 h 2063147"/>
              <a:gd name="connsiteX20" fmla="*/ 1364858 w 1388670"/>
              <a:gd name="connsiteY20" fmla="*/ 1984519 h 2063147"/>
              <a:gd name="connsiteX21" fmla="*/ 1355333 w 1388670"/>
              <a:gd name="connsiteY21" fmla="*/ 1848787 h 2063147"/>
              <a:gd name="connsiteX22" fmla="*/ 1350570 w 1388670"/>
              <a:gd name="connsiteY22" fmla="*/ 1767825 h 2063147"/>
              <a:gd name="connsiteX23" fmla="*/ 1283895 w 1388670"/>
              <a:gd name="connsiteY23" fmla="*/ 1596375 h 2063147"/>
              <a:gd name="connsiteX24" fmla="*/ 1217220 w 1388670"/>
              <a:gd name="connsiteY24" fmla="*/ 1393969 h 2063147"/>
              <a:gd name="connsiteX25" fmla="*/ 1191027 w 1388670"/>
              <a:gd name="connsiteY25" fmla="*/ 1308244 h 2063147"/>
              <a:gd name="connsiteX26" fmla="*/ 1107683 w 1388670"/>
              <a:gd name="connsiteY26" fmla="*/ 1162987 h 2063147"/>
              <a:gd name="connsiteX27" fmla="*/ 955283 w 1388670"/>
              <a:gd name="connsiteY27" fmla="*/ 915337 h 2063147"/>
              <a:gd name="connsiteX28" fmla="*/ 895752 w 1388670"/>
              <a:gd name="connsiteY28" fmla="*/ 770081 h 2063147"/>
              <a:gd name="connsiteX29" fmla="*/ 867177 w 1388670"/>
              <a:gd name="connsiteY29" fmla="*/ 705787 h 2063147"/>
              <a:gd name="connsiteX30" fmla="*/ 802883 w 1388670"/>
              <a:gd name="connsiteY30" fmla="*/ 551006 h 2063147"/>
              <a:gd name="connsiteX31" fmla="*/ 752877 w 1388670"/>
              <a:gd name="connsiteY31" fmla="*/ 465281 h 2063147"/>
              <a:gd name="connsiteX32" fmla="*/ 681439 w 1388670"/>
              <a:gd name="connsiteY32" fmla="*/ 331931 h 2063147"/>
              <a:gd name="connsiteX33" fmla="*/ 548089 w 1388670"/>
              <a:gd name="connsiteY33" fmla="*/ 162862 h 2063147"/>
              <a:gd name="connsiteX34" fmla="*/ 514752 w 1388670"/>
              <a:gd name="connsiteY34" fmla="*/ 141431 h 2063147"/>
              <a:gd name="connsiteX35" fmla="*/ 455220 w 1388670"/>
              <a:gd name="connsiteY35" fmla="*/ 103331 h 2063147"/>
              <a:gd name="connsiteX36" fmla="*/ 407595 w 1388670"/>
              <a:gd name="connsiteY36" fmla="*/ 86662 h 2063147"/>
              <a:gd name="connsiteX37" fmla="*/ 338539 w 1388670"/>
              <a:gd name="connsiteY37" fmla="*/ 81900 h 2063147"/>
              <a:gd name="connsiteX38" fmla="*/ 288533 w 1388670"/>
              <a:gd name="connsiteY38" fmla="*/ 65231 h 2063147"/>
              <a:gd name="connsiteX39" fmla="*/ 259958 w 1388670"/>
              <a:gd name="connsiteY39" fmla="*/ 50944 h 2063147"/>
              <a:gd name="connsiteX40" fmla="*/ 240908 w 1388670"/>
              <a:gd name="connsiteY40" fmla="*/ 43800 h 2063147"/>
              <a:gd name="connsiteX41" fmla="*/ 224239 w 1388670"/>
              <a:gd name="connsiteY41" fmla="*/ 34275 h 2063147"/>
              <a:gd name="connsiteX42" fmla="*/ 186139 w 1388670"/>
              <a:gd name="connsiteY42" fmla="*/ 22369 h 2063147"/>
              <a:gd name="connsiteX43" fmla="*/ 167089 w 1388670"/>
              <a:gd name="connsiteY43" fmla="*/ 15225 h 2063147"/>
              <a:gd name="connsiteX44" fmla="*/ 128989 w 1388670"/>
              <a:gd name="connsiteY44" fmla="*/ 10462 h 2063147"/>
              <a:gd name="connsiteX45" fmla="*/ 88508 w 1388670"/>
              <a:gd name="connsiteY45" fmla="*/ 5700 h 2063147"/>
              <a:gd name="connsiteX46" fmla="*/ 59933 w 1388670"/>
              <a:gd name="connsiteY46" fmla="*/ 937 h 2063147"/>
              <a:gd name="connsiteX47" fmla="*/ 2783 w 1388670"/>
              <a:gd name="connsiteY47" fmla="*/ 3319 h 2063147"/>
              <a:gd name="connsiteX48" fmla="*/ 9927 w 1388670"/>
              <a:gd name="connsiteY48" fmla="*/ 27131 h 2063147"/>
              <a:gd name="connsiteX49" fmla="*/ 17070 w 1388670"/>
              <a:gd name="connsiteY49" fmla="*/ 39037 h 2063147"/>
              <a:gd name="connsiteX50" fmla="*/ 19452 w 1388670"/>
              <a:gd name="connsiteY50" fmla="*/ 46181 h 2063147"/>
              <a:gd name="connsiteX51" fmla="*/ 26595 w 1388670"/>
              <a:gd name="connsiteY51" fmla="*/ 55706 h 2063147"/>
              <a:gd name="connsiteX52" fmla="*/ 31358 w 1388670"/>
              <a:gd name="connsiteY52" fmla="*/ 62850 h 2063147"/>
              <a:gd name="connsiteX53" fmla="*/ 45645 w 1388670"/>
              <a:gd name="connsiteY53" fmla="*/ 77137 h 2063147"/>
              <a:gd name="connsiteX54" fmla="*/ 50408 w 1388670"/>
              <a:gd name="connsiteY54" fmla="*/ 84281 h 2063147"/>
              <a:gd name="connsiteX55" fmla="*/ 67077 w 1388670"/>
              <a:gd name="connsiteY55" fmla="*/ 93806 h 2063147"/>
              <a:gd name="connsiteX56" fmla="*/ 74220 w 1388670"/>
              <a:gd name="connsiteY56" fmla="*/ 103331 h 2063147"/>
              <a:gd name="connsiteX57" fmla="*/ 83745 w 1388670"/>
              <a:gd name="connsiteY57" fmla="*/ 122381 h 2063147"/>
              <a:gd name="connsiteX58" fmla="*/ 90889 w 1388670"/>
              <a:gd name="connsiteY58" fmla="*/ 129525 h 2063147"/>
              <a:gd name="connsiteX59" fmla="*/ 93270 w 1388670"/>
              <a:gd name="connsiteY59" fmla="*/ 136669 h 2063147"/>
              <a:gd name="connsiteX60" fmla="*/ 100414 w 1388670"/>
              <a:gd name="connsiteY60" fmla="*/ 141431 h 2063147"/>
              <a:gd name="connsiteX61" fmla="*/ 114702 w 1388670"/>
              <a:gd name="connsiteY61" fmla="*/ 153337 h 2063147"/>
              <a:gd name="connsiteX62" fmla="*/ 133752 w 1388670"/>
              <a:gd name="connsiteY62" fmla="*/ 179531 h 2063147"/>
              <a:gd name="connsiteX63" fmla="*/ 164708 w 1388670"/>
              <a:gd name="connsiteY63" fmla="*/ 210487 h 2063147"/>
              <a:gd name="connsiteX64" fmla="*/ 174233 w 1388670"/>
              <a:gd name="connsiteY64" fmla="*/ 220012 h 2063147"/>
              <a:gd name="connsiteX65" fmla="*/ 186139 w 1388670"/>
              <a:gd name="connsiteY65" fmla="*/ 236681 h 2063147"/>
              <a:gd name="connsiteX66" fmla="*/ 195664 w 1388670"/>
              <a:gd name="connsiteY66" fmla="*/ 246206 h 2063147"/>
              <a:gd name="connsiteX67" fmla="*/ 202808 w 1388670"/>
              <a:gd name="connsiteY67" fmla="*/ 258112 h 2063147"/>
              <a:gd name="connsiteX68" fmla="*/ 214714 w 1388670"/>
              <a:gd name="connsiteY68" fmla="*/ 272400 h 2063147"/>
              <a:gd name="connsiteX69" fmla="*/ 229002 w 1388670"/>
              <a:gd name="connsiteY69" fmla="*/ 293831 h 2063147"/>
              <a:gd name="connsiteX70" fmla="*/ 245670 w 1388670"/>
              <a:gd name="connsiteY70" fmla="*/ 312881 h 2063147"/>
              <a:gd name="connsiteX71" fmla="*/ 257577 w 1388670"/>
              <a:gd name="connsiteY71" fmla="*/ 331931 h 2063147"/>
              <a:gd name="connsiteX72" fmla="*/ 269483 w 1388670"/>
              <a:gd name="connsiteY72" fmla="*/ 348600 h 2063147"/>
              <a:gd name="connsiteX73" fmla="*/ 279008 w 1388670"/>
              <a:gd name="connsiteY73" fmla="*/ 367650 h 2063147"/>
              <a:gd name="connsiteX74" fmla="*/ 295677 w 1388670"/>
              <a:gd name="connsiteY74" fmla="*/ 389081 h 2063147"/>
              <a:gd name="connsiteX75" fmla="*/ 307583 w 1388670"/>
              <a:gd name="connsiteY75" fmla="*/ 408131 h 2063147"/>
              <a:gd name="connsiteX76" fmla="*/ 355208 w 1388670"/>
              <a:gd name="connsiteY76" fmla="*/ 470044 h 2063147"/>
              <a:gd name="connsiteX77" fmla="*/ 362352 w 1388670"/>
              <a:gd name="connsiteY77" fmla="*/ 489094 h 2063147"/>
              <a:gd name="connsiteX78" fmla="*/ 379020 w 1388670"/>
              <a:gd name="connsiteY78" fmla="*/ 522431 h 2063147"/>
              <a:gd name="connsiteX79" fmla="*/ 383783 w 1388670"/>
              <a:gd name="connsiteY79" fmla="*/ 541481 h 2063147"/>
              <a:gd name="connsiteX80" fmla="*/ 393308 w 1388670"/>
              <a:gd name="connsiteY80" fmla="*/ 560531 h 2063147"/>
              <a:gd name="connsiteX81" fmla="*/ 409977 w 1388670"/>
              <a:gd name="connsiteY81" fmla="*/ 612919 h 2063147"/>
              <a:gd name="connsiteX82" fmla="*/ 421883 w 1388670"/>
              <a:gd name="connsiteY82" fmla="*/ 634350 h 2063147"/>
              <a:gd name="connsiteX83" fmla="*/ 440933 w 1388670"/>
              <a:gd name="connsiteY83" fmla="*/ 672450 h 2063147"/>
              <a:gd name="connsiteX84" fmla="*/ 481414 w 1388670"/>
              <a:gd name="connsiteY84" fmla="*/ 731981 h 2063147"/>
              <a:gd name="connsiteX85" fmla="*/ 500464 w 1388670"/>
              <a:gd name="connsiteY85" fmla="*/ 779606 h 2063147"/>
              <a:gd name="connsiteX86" fmla="*/ 505227 w 1388670"/>
              <a:gd name="connsiteY86" fmla="*/ 805800 h 2063147"/>
              <a:gd name="connsiteX87" fmla="*/ 519514 w 1388670"/>
              <a:gd name="connsiteY87" fmla="*/ 896287 h 2063147"/>
              <a:gd name="connsiteX88" fmla="*/ 524277 w 1388670"/>
              <a:gd name="connsiteY88" fmla="*/ 917719 h 2063147"/>
              <a:gd name="connsiteX89" fmla="*/ 536183 w 1388670"/>
              <a:gd name="connsiteY89" fmla="*/ 939150 h 2063147"/>
              <a:gd name="connsiteX90" fmla="*/ 545708 w 1388670"/>
              <a:gd name="connsiteY90" fmla="*/ 958200 h 2063147"/>
              <a:gd name="connsiteX91" fmla="*/ 562377 w 1388670"/>
              <a:gd name="connsiteY91" fmla="*/ 1003444 h 2063147"/>
              <a:gd name="connsiteX92" fmla="*/ 579045 w 1388670"/>
              <a:gd name="connsiteY92" fmla="*/ 1065356 h 2063147"/>
              <a:gd name="connsiteX93" fmla="*/ 586189 w 1388670"/>
              <a:gd name="connsiteY93" fmla="*/ 1086787 h 2063147"/>
              <a:gd name="connsiteX94" fmla="*/ 595714 w 1388670"/>
              <a:gd name="connsiteY94" fmla="*/ 1122506 h 2063147"/>
              <a:gd name="connsiteX95" fmla="*/ 602858 w 1388670"/>
              <a:gd name="connsiteY95" fmla="*/ 1177275 h 2063147"/>
              <a:gd name="connsiteX96" fmla="*/ 605239 w 1388670"/>
              <a:gd name="connsiteY96" fmla="*/ 1208231 h 2063147"/>
              <a:gd name="connsiteX97" fmla="*/ 617145 w 1388670"/>
              <a:gd name="connsiteY97" fmla="*/ 1241569 h 2063147"/>
              <a:gd name="connsiteX98" fmla="*/ 645720 w 1388670"/>
              <a:gd name="connsiteY98" fmla="*/ 1291575 h 2063147"/>
              <a:gd name="connsiteX99" fmla="*/ 657627 w 1388670"/>
              <a:gd name="connsiteY99" fmla="*/ 1313006 h 2063147"/>
              <a:gd name="connsiteX100" fmla="*/ 676677 w 1388670"/>
              <a:gd name="connsiteY100" fmla="*/ 1336819 h 2063147"/>
              <a:gd name="connsiteX101" fmla="*/ 690964 w 1388670"/>
              <a:gd name="connsiteY101" fmla="*/ 1367775 h 2063147"/>
              <a:gd name="connsiteX102" fmla="*/ 714777 w 1388670"/>
              <a:gd name="connsiteY102" fmla="*/ 1408256 h 2063147"/>
              <a:gd name="connsiteX103" fmla="*/ 738589 w 1388670"/>
              <a:gd name="connsiteY103" fmla="*/ 1467787 h 2063147"/>
              <a:gd name="connsiteX104" fmla="*/ 752877 w 1388670"/>
              <a:gd name="connsiteY104" fmla="*/ 1515412 h 2063147"/>
              <a:gd name="connsiteX105" fmla="*/ 776689 w 1388670"/>
              <a:gd name="connsiteY105" fmla="*/ 1551131 h 2063147"/>
              <a:gd name="connsiteX106" fmla="*/ 798120 w 1388670"/>
              <a:gd name="connsiteY106" fmla="*/ 1589231 h 2063147"/>
              <a:gd name="connsiteX107" fmla="*/ 802883 w 1388670"/>
              <a:gd name="connsiteY107" fmla="*/ 1601137 h 2063147"/>
              <a:gd name="connsiteX108" fmla="*/ 831458 w 1388670"/>
              <a:gd name="connsiteY108" fmla="*/ 1648762 h 2063147"/>
              <a:gd name="connsiteX109" fmla="*/ 840983 w 1388670"/>
              <a:gd name="connsiteY109" fmla="*/ 1679719 h 2063147"/>
              <a:gd name="connsiteX110" fmla="*/ 848127 w 1388670"/>
              <a:gd name="connsiteY110" fmla="*/ 1701150 h 2063147"/>
              <a:gd name="connsiteX111" fmla="*/ 860033 w 1388670"/>
              <a:gd name="connsiteY111" fmla="*/ 1724962 h 2063147"/>
              <a:gd name="connsiteX112" fmla="*/ 869558 w 1388670"/>
              <a:gd name="connsiteY112" fmla="*/ 1746394 h 2063147"/>
              <a:gd name="connsiteX113" fmla="*/ 883845 w 1388670"/>
              <a:gd name="connsiteY113" fmla="*/ 1760681 h 2063147"/>
              <a:gd name="connsiteX114" fmla="*/ 900514 w 1388670"/>
              <a:gd name="connsiteY114" fmla="*/ 1779731 h 2063147"/>
              <a:gd name="connsiteX115" fmla="*/ 912420 w 1388670"/>
              <a:gd name="connsiteY115" fmla="*/ 1798781 h 2063147"/>
              <a:gd name="connsiteX116" fmla="*/ 926708 w 1388670"/>
              <a:gd name="connsiteY116" fmla="*/ 1815450 h 2063147"/>
              <a:gd name="connsiteX117" fmla="*/ 952902 w 1388670"/>
              <a:gd name="connsiteY117" fmla="*/ 1853550 h 2063147"/>
              <a:gd name="connsiteX118" fmla="*/ 979095 w 1388670"/>
              <a:gd name="connsiteY118" fmla="*/ 1884506 h 2063147"/>
              <a:gd name="connsiteX119" fmla="*/ 986239 w 1388670"/>
              <a:gd name="connsiteY119" fmla="*/ 1908319 h 2063147"/>
              <a:gd name="connsiteX120" fmla="*/ 998145 w 1388670"/>
              <a:gd name="connsiteY120" fmla="*/ 1929750 h 2063147"/>
              <a:gd name="connsiteX121" fmla="*/ 1002908 w 1388670"/>
              <a:gd name="connsiteY121" fmla="*/ 1948800 h 2063147"/>
              <a:gd name="connsiteX122" fmla="*/ 1012433 w 1388670"/>
              <a:gd name="connsiteY122" fmla="*/ 1960706 h 2063147"/>
              <a:gd name="connsiteX123" fmla="*/ 1017195 w 1388670"/>
              <a:gd name="connsiteY123" fmla="*/ 1967850 h 2063147"/>
              <a:gd name="connsiteX124" fmla="*/ 1031483 w 1388670"/>
              <a:gd name="connsiteY124" fmla="*/ 2010712 h 2063147"/>
              <a:gd name="connsiteX125" fmla="*/ 1050533 w 1388670"/>
              <a:gd name="connsiteY125" fmla="*/ 2041669 h 2063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8670" h="2063147">
                <a:moveTo>
                  <a:pt x="1050533" y="2041669"/>
                </a:moveTo>
                <a:lnTo>
                  <a:pt x="1050533" y="2041669"/>
                </a:lnTo>
                <a:cubicBezTo>
                  <a:pt x="1056883" y="2045638"/>
                  <a:pt x="1062148" y="2054467"/>
                  <a:pt x="1069583" y="2053575"/>
                </a:cubicBezTo>
                <a:cubicBezTo>
                  <a:pt x="1084390" y="2051798"/>
                  <a:pt x="1096464" y="2040645"/>
                  <a:pt x="1110064" y="2034525"/>
                </a:cubicBezTo>
                <a:cubicBezTo>
                  <a:pt x="1112353" y="2033495"/>
                  <a:pt x="1114827" y="2032938"/>
                  <a:pt x="1117208" y="2032144"/>
                </a:cubicBezTo>
                <a:cubicBezTo>
                  <a:pt x="1119589" y="2033731"/>
                  <a:pt x="1122023" y="2035243"/>
                  <a:pt x="1124352" y="2036906"/>
                </a:cubicBezTo>
                <a:cubicBezTo>
                  <a:pt x="1127582" y="2039213"/>
                  <a:pt x="1130511" y="2041947"/>
                  <a:pt x="1133877" y="2044050"/>
                </a:cubicBezTo>
                <a:cubicBezTo>
                  <a:pt x="1136887" y="2045931"/>
                  <a:pt x="1140227" y="2047225"/>
                  <a:pt x="1143402" y="2048812"/>
                </a:cubicBezTo>
                <a:cubicBezTo>
                  <a:pt x="1146745" y="2052156"/>
                  <a:pt x="1157378" y="2063946"/>
                  <a:pt x="1162452" y="2063100"/>
                </a:cubicBezTo>
                <a:cubicBezTo>
                  <a:pt x="1169187" y="2061978"/>
                  <a:pt x="1173564" y="2055163"/>
                  <a:pt x="1179120" y="2051194"/>
                </a:cubicBezTo>
                <a:cubicBezTo>
                  <a:pt x="1182295" y="2051988"/>
                  <a:pt x="1185498" y="2052676"/>
                  <a:pt x="1188645" y="2053575"/>
                </a:cubicBezTo>
                <a:cubicBezTo>
                  <a:pt x="1191059" y="2054265"/>
                  <a:pt x="1193286" y="2056141"/>
                  <a:pt x="1195789" y="2055956"/>
                </a:cubicBezTo>
                <a:cubicBezTo>
                  <a:pt x="1214935" y="2054538"/>
                  <a:pt x="1233802" y="2050343"/>
                  <a:pt x="1252939" y="2048812"/>
                </a:cubicBezTo>
                <a:cubicBezTo>
                  <a:pt x="1273526" y="2047165"/>
                  <a:pt x="1294214" y="2047225"/>
                  <a:pt x="1314852" y="2046431"/>
                </a:cubicBezTo>
                <a:cubicBezTo>
                  <a:pt x="1321996" y="2047225"/>
                  <a:pt x="1329464" y="2046539"/>
                  <a:pt x="1336283" y="2048812"/>
                </a:cubicBezTo>
                <a:cubicBezTo>
                  <a:pt x="1339478" y="2049877"/>
                  <a:pt x="1340625" y="2054088"/>
                  <a:pt x="1343427" y="2055956"/>
                </a:cubicBezTo>
                <a:cubicBezTo>
                  <a:pt x="1345515" y="2057348"/>
                  <a:pt x="1348189" y="2057543"/>
                  <a:pt x="1350570" y="2058337"/>
                </a:cubicBezTo>
                <a:cubicBezTo>
                  <a:pt x="1352951" y="2059925"/>
                  <a:pt x="1354869" y="2062784"/>
                  <a:pt x="1357714" y="2063100"/>
                </a:cubicBezTo>
                <a:cubicBezTo>
                  <a:pt x="1363713" y="2063767"/>
                  <a:pt x="1384101" y="2057262"/>
                  <a:pt x="1388670" y="2055956"/>
                </a:cubicBezTo>
                <a:cubicBezTo>
                  <a:pt x="1384938" y="2026097"/>
                  <a:pt x="1388865" y="2043732"/>
                  <a:pt x="1374383" y="2008331"/>
                </a:cubicBezTo>
                <a:cubicBezTo>
                  <a:pt x="1371146" y="2000419"/>
                  <a:pt x="1364858" y="1984519"/>
                  <a:pt x="1364858" y="1984519"/>
                </a:cubicBezTo>
                <a:cubicBezTo>
                  <a:pt x="1359360" y="1797568"/>
                  <a:pt x="1367726" y="1990053"/>
                  <a:pt x="1355333" y="1848787"/>
                </a:cubicBezTo>
                <a:cubicBezTo>
                  <a:pt x="1352971" y="1821856"/>
                  <a:pt x="1356022" y="1794304"/>
                  <a:pt x="1350570" y="1767825"/>
                </a:cubicBezTo>
                <a:cubicBezTo>
                  <a:pt x="1341069" y="1721676"/>
                  <a:pt x="1298834" y="1638137"/>
                  <a:pt x="1283895" y="1596375"/>
                </a:cubicBezTo>
                <a:cubicBezTo>
                  <a:pt x="1259969" y="1529491"/>
                  <a:pt x="1237977" y="1461904"/>
                  <a:pt x="1217220" y="1393969"/>
                </a:cubicBezTo>
                <a:cubicBezTo>
                  <a:pt x="1208489" y="1365394"/>
                  <a:pt x="1203830" y="1335241"/>
                  <a:pt x="1191027" y="1308244"/>
                </a:cubicBezTo>
                <a:cubicBezTo>
                  <a:pt x="1167108" y="1257805"/>
                  <a:pt x="1136404" y="1210855"/>
                  <a:pt x="1107683" y="1162987"/>
                </a:cubicBezTo>
                <a:cubicBezTo>
                  <a:pt x="1057814" y="1079871"/>
                  <a:pt x="992040" y="1005026"/>
                  <a:pt x="955283" y="915337"/>
                </a:cubicBezTo>
                <a:cubicBezTo>
                  <a:pt x="935439" y="866918"/>
                  <a:pt x="916033" y="818318"/>
                  <a:pt x="895752" y="770081"/>
                </a:cubicBezTo>
                <a:cubicBezTo>
                  <a:pt x="886662" y="748462"/>
                  <a:pt x="875251" y="727806"/>
                  <a:pt x="867177" y="705787"/>
                </a:cubicBezTo>
                <a:cubicBezTo>
                  <a:pt x="843888" y="642271"/>
                  <a:pt x="835364" y="613335"/>
                  <a:pt x="802883" y="551006"/>
                </a:cubicBezTo>
                <a:cubicBezTo>
                  <a:pt x="787595" y="521669"/>
                  <a:pt x="768916" y="494214"/>
                  <a:pt x="752877" y="465281"/>
                </a:cubicBezTo>
                <a:cubicBezTo>
                  <a:pt x="728428" y="421178"/>
                  <a:pt x="711412" y="372483"/>
                  <a:pt x="681439" y="331931"/>
                </a:cubicBezTo>
                <a:cubicBezTo>
                  <a:pt x="651246" y="291082"/>
                  <a:pt x="591767" y="204114"/>
                  <a:pt x="548089" y="162862"/>
                </a:cubicBezTo>
                <a:cubicBezTo>
                  <a:pt x="538485" y="153791"/>
                  <a:pt x="525320" y="149357"/>
                  <a:pt x="514752" y="141431"/>
                </a:cubicBezTo>
                <a:cubicBezTo>
                  <a:pt x="496022" y="127384"/>
                  <a:pt x="477274" y="111995"/>
                  <a:pt x="455220" y="103331"/>
                </a:cubicBezTo>
                <a:cubicBezTo>
                  <a:pt x="439565" y="97181"/>
                  <a:pt x="424284" y="88748"/>
                  <a:pt x="407595" y="86662"/>
                </a:cubicBezTo>
                <a:cubicBezTo>
                  <a:pt x="371986" y="82211"/>
                  <a:pt x="394937" y="84585"/>
                  <a:pt x="338539" y="81900"/>
                </a:cubicBezTo>
                <a:cubicBezTo>
                  <a:pt x="321870" y="76344"/>
                  <a:pt x="304249" y="73088"/>
                  <a:pt x="288533" y="65231"/>
                </a:cubicBezTo>
                <a:cubicBezTo>
                  <a:pt x="279008" y="60469"/>
                  <a:pt x="269669" y="55314"/>
                  <a:pt x="259958" y="50944"/>
                </a:cubicBezTo>
                <a:cubicBezTo>
                  <a:pt x="253773" y="48161"/>
                  <a:pt x="247054" y="46668"/>
                  <a:pt x="240908" y="43800"/>
                </a:cubicBezTo>
                <a:cubicBezTo>
                  <a:pt x="235109" y="41094"/>
                  <a:pt x="230102" y="36840"/>
                  <a:pt x="224239" y="34275"/>
                </a:cubicBezTo>
                <a:cubicBezTo>
                  <a:pt x="209984" y="28038"/>
                  <a:pt x="200334" y="27101"/>
                  <a:pt x="186139" y="22369"/>
                </a:cubicBezTo>
                <a:cubicBezTo>
                  <a:pt x="179705" y="20224"/>
                  <a:pt x="173610" y="17088"/>
                  <a:pt x="167089" y="15225"/>
                </a:cubicBezTo>
                <a:cubicBezTo>
                  <a:pt x="158942" y="12897"/>
                  <a:pt x="134460" y="11070"/>
                  <a:pt x="128989" y="10462"/>
                </a:cubicBezTo>
                <a:cubicBezTo>
                  <a:pt x="115485" y="8962"/>
                  <a:pt x="101967" y="7556"/>
                  <a:pt x="88508" y="5700"/>
                </a:cubicBezTo>
                <a:cubicBezTo>
                  <a:pt x="78942" y="4381"/>
                  <a:pt x="59933" y="937"/>
                  <a:pt x="59933" y="937"/>
                </a:cubicBezTo>
                <a:cubicBezTo>
                  <a:pt x="40883" y="1731"/>
                  <a:pt x="20791" y="-2945"/>
                  <a:pt x="2783" y="3319"/>
                </a:cubicBezTo>
                <a:cubicBezTo>
                  <a:pt x="-5734" y="6282"/>
                  <a:pt x="7815" y="23751"/>
                  <a:pt x="9927" y="27131"/>
                </a:cubicBezTo>
                <a:cubicBezTo>
                  <a:pt x="12380" y="31056"/>
                  <a:pt x="15000" y="34897"/>
                  <a:pt x="17070" y="39037"/>
                </a:cubicBezTo>
                <a:cubicBezTo>
                  <a:pt x="18193" y="41282"/>
                  <a:pt x="18207" y="44002"/>
                  <a:pt x="19452" y="46181"/>
                </a:cubicBezTo>
                <a:cubicBezTo>
                  <a:pt x="21421" y="49627"/>
                  <a:pt x="24288" y="52477"/>
                  <a:pt x="26595" y="55706"/>
                </a:cubicBezTo>
                <a:cubicBezTo>
                  <a:pt x="28259" y="58035"/>
                  <a:pt x="29457" y="60711"/>
                  <a:pt x="31358" y="62850"/>
                </a:cubicBezTo>
                <a:cubicBezTo>
                  <a:pt x="35832" y="67884"/>
                  <a:pt x="41909" y="71533"/>
                  <a:pt x="45645" y="77137"/>
                </a:cubicBezTo>
                <a:cubicBezTo>
                  <a:pt x="47233" y="79518"/>
                  <a:pt x="48384" y="82257"/>
                  <a:pt x="50408" y="84281"/>
                </a:cubicBezTo>
                <a:cubicBezTo>
                  <a:pt x="53775" y="87648"/>
                  <a:pt x="63339" y="91937"/>
                  <a:pt x="67077" y="93806"/>
                </a:cubicBezTo>
                <a:cubicBezTo>
                  <a:pt x="69458" y="96981"/>
                  <a:pt x="72251" y="99885"/>
                  <a:pt x="74220" y="103331"/>
                </a:cubicBezTo>
                <a:cubicBezTo>
                  <a:pt x="85935" y="123833"/>
                  <a:pt x="60802" y="91789"/>
                  <a:pt x="83745" y="122381"/>
                </a:cubicBezTo>
                <a:cubicBezTo>
                  <a:pt x="85766" y="125075"/>
                  <a:pt x="88508" y="127144"/>
                  <a:pt x="90889" y="129525"/>
                </a:cubicBezTo>
                <a:cubicBezTo>
                  <a:pt x="91683" y="131906"/>
                  <a:pt x="91702" y="134709"/>
                  <a:pt x="93270" y="136669"/>
                </a:cubicBezTo>
                <a:cubicBezTo>
                  <a:pt x="95058" y="138904"/>
                  <a:pt x="98155" y="139674"/>
                  <a:pt x="100414" y="141431"/>
                </a:cubicBezTo>
                <a:cubicBezTo>
                  <a:pt x="105308" y="145237"/>
                  <a:pt x="110620" y="148671"/>
                  <a:pt x="114702" y="153337"/>
                </a:cubicBezTo>
                <a:cubicBezTo>
                  <a:pt x="121811" y="161462"/>
                  <a:pt x="126118" y="171897"/>
                  <a:pt x="133752" y="179531"/>
                </a:cubicBezTo>
                <a:lnTo>
                  <a:pt x="164708" y="210487"/>
                </a:lnTo>
                <a:cubicBezTo>
                  <a:pt x="167883" y="213662"/>
                  <a:pt x="171743" y="216276"/>
                  <a:pt x="174233" y="220012"/>
                </a:cubicBezTo>
                <a:cubicBezTo>
                  <a:pt x="177791" y="225350"/>
                  <a:pt x="182000" y="231951"/>
                  <a:pt x="186139" y="236681"/>
                </a:cubicBezTo>
                <a:cubicBezTo>
                  <a:pt x="189096" y="240060"/>
                  <a:pt x="192907" y="242662"/>
                  <a:pt x="195664" y="246206"/>
                </a:cubicBezTo>
                <a:cubicBezTo>
                  <a:pt x="198506" y="249859"/>
                  <a:pt x="200086" y="254369"/>
                  <a:pt x="202808" y="258112"/>
                </a:cubicBezTo>
                <a:cubicBezTo>
                  <a:pt x="206454" y="263126"/>
                  <a:pt x="211048" y="267401"/>
                  <a:pt x="214714" y="272400"/>
                </a:cubicBezTo>
                <a:cubicBezTo>
                  <a:pt x="219791" y="279324"/>
                  <a:pt x="223787" y="287011"/>
                  <a:pt x="229002" y="293831"/>
                </a:cubicBezTo>
                <a:cubicBezTo>
                  <a:pt x="234127" y="300533"/>
                  <a:pt x="240607" y="306131"/>
                  <a:pt x="245670" y="312881"/>
                </a:cubicBezTo>
                <a:cubicBezTo>
                  <a:pt x="250163" y="318872"/>
                  <a:pt x="253423" y="325700"/>
                  <a:pt x="257577" y="331931"/>
                </a:cubicBezTo>
                <a:cubicBezTo>
                  <a:pt x="261365" y="337612"/>
                  <a:pt x="265970" y="342745"/>
                  <a:pt x="269483" y="348600"/>
                </a:cubicBezTo>
                <a:cubicBezTo>
                  <a:pt x="273136" y="354688"/>
                  <a:pt x="275151" y="361689"/>
                  <a:pt x="279008" y="367650"/>
                </a:cubicBezTo>
                <a:cubicBezTo>
                  <a:pt x="283925" y="375248"/>
                  <a:pt x="290458" y="381687"/>
                  <a:pt x="295677" y="389081"/>
                </a:cubicBezTo>
                <a:cubicBezTo>
                  <a:pt x="299995" y="395199"/>
                  <a:pt x="303017" y="402196"/>
                  <a:pt x="307583" y="408131"/>
                </a:cubicBezTo>
                <a:cubicBezTo>
                  <a:pt x="322999" y="428172"/>
                  <a:pt x="343550" y="446728"/>
                  <a:pt x="355208" y="470044"/>
                </a:cubicBezTo>
                <a:cubicBezTo>
                  <a:pt x="358241" y="476110"/>
                  <a:pt x="359546" y="482920"/>
                  <a:pt x="362352" y="489094"/>
                </a:cubicBezTo>
                <a:cubicBezTo>
                  <a:pt x="367493" y="500404"/>
                  <a:pt x="376006" y="510378"/>
                  <a:pt x="379020" y="522431"/>
                </a:cubicBezTo>
                <a:cubicBezTo>
                  <a:pt x="380608" y="528781"/>
                  <a:pt x="381485" y="535352"/>
                  <a:pt x="383783" y="541481"/>
                </a:cubicBezTo>
                <a:cubicBezTo>
                  <a:pt x="386276" y="548128"/>
                  <a:pt x="390864" y="553865"/>
                  <a:pt x="393308" y="560531"/>
                </a:cubicBezTo>
                <a:cubicBezTo>
                  <a:pt x="399617" y="577736"/>
                  <a:pt x="401077" y="596900"/>
                  <a:pt x="409977" y="612919"/>
                </a:cubicBezTo>
                <a:cubicBezTo>
                  <a:pt x="413946" y="620063"/>
                  <a:pt x="418113" y="627100"/>
                  <a:pt x="421883" y="634350"/>
                </a:cubicBezTo>
                <a:cubicBezTo>
                  <a:pt x="428434" y="646948"/>
                  <a:pt x="432745" y="660850"/>
                  <a:pt x="440933" y="672450"/>
                </a:cubicBezTo>
                <a:cubicBezTo>
                  <a:pt x="445952" y="679560"/>
                  <a:pt x="473392" y="716828"/>
                  <a:pt x="481414" y="731981"/>
                </a:cubicBezTo>
                <a:cubicBezTo>
                  <a:pt x="486720" y="742003"/>
                  <a:pt x="497766" y="769714"/>
                  <a:pt x="500464" y="779606"/>
                </a:cubicBezTo>
                <a:cubicBezTo>
                  <a:pt x="502799" y="788168"/>
                  <a:pt x="503639" y="797069"/>
                  <a:pt x="505227" y="805800"/>
                </a:cubicBezTo>
                <a:cubicBezTo>
                  <a:pt x="511946" y="886435"/>
                  <a:pt x="504134" y="837334"/>
                  <a:pt x="519514" y="896287"/>
                </a:cubicBezTo>
                <a:cubicBezTo>
                  <a:pt x="521361" y="903368"/>
                  <a:pt x="521625" y="910898"/>
                  <a:pt x="524277" y="917719"/>
                </a:cubicBezTo>
                <a:cubicBezTo>
                  <a:pt x="527239" y="925335"/>
                  <a:pt x="532359" y="931928"/>
                  <a:pt x="536183" y="939150"/>
                </a:cubicBezTo>
                <a:cubicBezTo>
                  <a:pt x="539505" y="945424"/>
                  <a:pt x="542533" y="951850"/>
                  <a:pt x="545708" y="958200"/>
                </a:cubicBezTo>
                <a:cubicBezTo>
                  <a:pt x="555524" y="1002374"/>
                  <a:pt x="543403" y="956010"/>
                  <a:pt x="562377" y="1003444"/>
                </a:cubicBezTo>
                <a:cubicBezTo>
                  <a:pt x="582097" y="1052742"/>
                  <a:pt x="568498" y="1023165"/>
                  <a:pt x="579045" y="1065356"/>
                </a:cubicBezTo>
                <a:cubicBezTo>
                  <a:pt x="580871" y="1072661"/>
                  <a:pt x="583943" y="1079600"/>
                  <a:pt x="586189" y="1086787"/>
                </a:cubicBezTo>
                <a:cubicBezTo>
                  <a:pt x="588937" y="1095579"/>
                  <a:pt x="593870" y="1113900"/>
                  <a:pt x="595714" y="1122506"/>
                </a:cubicBezTo>
                <a:cubicBezTo>
                  <a:pt x="598642" y="1136170"/>
                  <a:pt x="602277" y="1171468"/>
                  <a:pt x="602858" y="1177275"/>
                </a:cubicBezTo>
                <a:cubicBezTo>
                  <a:pt x="603888" y="1187573"/>
                  <a:pt x="602994" y="1198128"/>
                  <a:pt x="605239" y="1208231"/>
                </a:cubicBezTo>
                <a:cubicBezTo>
                  <a:pt x="607799" y="1219750"/>
                  <a:pt x="611990" y="1230955"/>
                  <a:pt x="617145" y="1241569"/>
                </a:cubicBezTo>
                <a:cubicBezTo>
                  <a:pt x="625533" y="1258838"/>
                  <a:pt x="636255" y="1274872"/>
                  <a:pt x="645720" y="1291575"/>
                </a:cubicBezTo>
                <a:cubicBezTo>
                  <a:pt x="649749" y="1298685"/>
                  <a:pt x="652522" y="1306625"/>
                  <a:pt x="657627" y="1313006"/>
                </a:cubicBezTo>
                <a:cubicBezTo>
                  <a:pt x="663977" y="1320944"/>
                  <a:pt x="671392" y="1328136"/>
                  <a:pt x="676677" y="1336819"/>
                </a:cubicBezTo>
                <a:cubicBezTo>
                  <a:pt x="682586" y="1346527"/>
                  <a:pt x="685616" y="1357747"/>
                  <a:pt x="690964" y="1367775"/>
                </a:cubicBezTo>
                <a:cubicBezTo>
                  <a:pt x="698331" y="1381588"/>
                  <a:pt x="708046" y="1394122"/>
                  <a:pt x="714777" y="1408256"/>
                </a:cubicBezTo>
                <a:cubicBezTo>
                  <a:pt x="723966" y="1427552"/>
                  <a:pt x="731429" y="1447650"/>
                  <a:pt x="738589" y="1467787"/>
                </a:cubicBezTo>
                <a:cubicBezTo>
                  <a:pt x="744141" y="1483403"/>
                  <a:pt x="745986" y="1500338"/>
                  <a:pt x="752877" y="1515412"/>
                </a:cubicBezTo>
                <a:cubicBezTo>
                  <a:pt x="758826" y="1528426"/>
                  <a:pt x="769212" y="1538931"/>
                  <a:pt x="776689" y="1551131"/>
                </a:cubicBezTo>
                <a:cubicBezTo>
                  <a:pt x="784303" y="1563555"/>
                  <a:pt x="792708" y="1575702"/>
                  <a:pt x="798120" y="1589231"/>
                </a:cubicBezTo>
                <a:cubicBezTo>
                  <a:pt x="799708" y="1593200"/>
                  <a:pt x="800794" y="1597408"/>
                  <a:pt x="802883" y="1601137"/>
                </a:cubicBezTo>
                <a:cubicBezTo>
                  <a:pt x="811929" y="1617290"/>
                  <a:pt x="826014" y="1631067"/>
                  <a:pt x="831458" y="1648762"/>
                </a:cubicBezTo>
                <a:cubicBezTo>
                  <a:pt x="834633" y="1659081"/>
                  <a:pt x="837709" y="1669431"/>
                  <a:pt x="840983" y="1679719"/>
                </a:cubicBezTo>
                <a:cubicBezTo>
                  <a:pt x="843266" y="1686895"/>
                  <a:pt x="844759" y="1694415"/>
                  <a:pt x="848127" y="1701150"/>
                </a:cubicBezTo>
                <a:cubicBezTo>
                  <a:pt x="852096" y="1709087"/>
                  <a:pt x="856234" y="1716942"/>
                  <a:pt x="860033" y="1724962"/>
                </a:cubicBezTo>
                <a:cubicBezTo>
                  <a:pt x="863380" y="1732027"/>
                  <a:pt x="865222" y="1739889"/>
                  <a:pt x="869558" y="1746394"/>
                </a:cubicBezTo>
                <a:cubicBezTo>
                  <a:pt x="873294" y="1751998"/>
                  <a:pt x="879262" y="1755746"/>
                  <a:pt x="883845" y="1760681"/>
                </a:cubicBezTo>
                <a:cubicBezTo>
                  <a:pt x="889586" y="1766864"/>
                  <a:pt x="895451" y="1772981"/>
                  <a:pt x="900514" y="1779731"/>
                </a:cubicBezTo>
                <a:cubicBezTo>
                  <a:pt x="905007" y="1785722"/>
                  <a:pt x="907992" y="1792743"/>
                  <a:pt x="912420" y="1798781"/>
                </a:cubicBezTo>
                <a:cubicBezTo>
                  <a:pt x="916748" y="1804682"/>
                  <a:pt x="922358" y="1809565"/>
                  <a:pt x="926708" y="1815450"/>
                </a:cubicBezTo>
                <a:cubicBezTo>
                  <a:pt x="935869" y="1827844"/>
                  <a:pt x="942947" y="1841785"/>
                  <a:pt x="952902" y="1853550"/>
                </a:cubicBezTo>
                <a:lnTo>
                  <a:pt x="979095" y="1884506"/>
                </a:lnTo>
                <a:cubicBezTo>
                  <a:pt x="980949" y="1891919"/>
                  <a:pt x="983121" y="1901636"/>
                  <a:pt x="986239" y="1908319"/>
                </a:cubicBezTo>
                <a:cubicBezTo>
                  <a:pt x="989695" y="1915724"/>
                  <a:pt x="994176" y="1922606"/>
                  <a:pt x="998145" y="1929750"/>
                </a:cubicBezTo>
                <a:cubicBezTo>
                  <a:pt x="999733" y="1936100"/>
                  <a:pt x="1000165" y="1942857"/>
                  <a:pt x="1002908" y="1948800"/>
                </a:cubicBezTo>
                <a:cubicBezTo>
                  <a:pt x="1005038" y="1953415"/>
                  <a:pt x="1009384" y="1956640"/>
                  <a:pt x="1012433" y="1960706"/>
                </a:cubicBezTo>
                <a:cubicBezTo>
                  <a:pt x="1014150" y="1962996"/>
                  <a:pt x="1015608" y="1965469"/>
                  <a:pt x="1017195" y="1967850"/>
                </a:cubicBezTo>
                <a:cubicBezTo>
                  <a:pt x="1028671" y="2013751"/>
                  <a:pt x="1018299" y="1981049"/>
                  <a:pt x="1031483" y="2010712"/>
                </a:cubicBezTo>
                <a:cubicBezTo>
                  <a:pt x="1035687" y="2020171"/>
                  <a:pt x="1047358" y="2036509"/>
                  <a:pt x="1050533" y="2041669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8FA8B8-8881-3F2E-09D4-463A61C34CBF}"/>
              </a:ext>
            </a:extLst>
          </p:cNvPr>
          <p:cNvSpPr/>
          <p:nvPr/>
        </p:nvSpPr>
        <p:spPr>
          <a:xfrm>
            <a:off x="1495514" y="3086693"/>
            <a:ext cx="474825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9D26A657-0A9F-3D5F-1790-716A47A493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rot="2700000" flipH="1">
            <a:off x="5976344" y="2011830"/>
            <a:ext cx="548640" cy="54864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D7D758B7-68B1-58E0-C005-B71738E5F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rot="2700000" flipH="1">
            <a:off x="6382301" y="2003554"/>
            <a:ext cx="548640" cy="548640"/>
          </a:xfrm>
          <a:prstGeom prst="rect">
            <a:avLst/>
          </a:prstGeom>
        </p:spPr>
      </p:pic>
      <p:sp>
        <p:nvSpPr>
          <p:cNvPr id="31" name="Title 30">
            <a:extLst>
              <a:ext uri="{FF2B5EF4-FFF2-40B4-BE49-F238E27FC236}">
                <a16:creationId xmlns:a16="http://schemas.microsoft.com/office/drawing/2014/main" id="{CA732ABA-729E-4512-910B-119209820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How we test therapeutic vaccines in clinical trials </a:t>
            </a:r>
            <a:br>
              <a:rPr lang="en-US" sz="3200" dirty="0"/>
            </a:br>
            <a:r>
              <a:rPr lang="en-US" sz="3200" dirty="0"/>
              <a:t>“HIV Cure” trials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176BC29-8A01-4CB4-5BEC-24C2AE73920E}"/>
              </a:ext>
            </a:extLst>
          </p:cNvPr>
          <p:cNvCxnSpPr>
            <a:cxnSpLocks/>
          </p:cNvCxnSpPr>
          <p:nvPr/>
        </p:nvCxnSpPr>
        <p:spPr>
          <a:xfrm>
            <a:off x="6248444" y="2600493"/>
            <a:ext cx="0" cy="33435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77486B-14B7-0C8C-7400-FF1AAD8F1938}"/>
              </a:ext>
            </a:extLst>
          </p:cNvPr>
          <p:cNvCxnSpPr>
            <a:cxnSpLocks/>
          </p:cNvCxnSpPr>
          <p:nvPr/>
        </p:nvCxnSpPr>
        <p:spPr>
          <a:xfrm>
            <a:off x="6657220" y="2599067"/>
            <a:ext cx="0" cy="33435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F072555-813B-20A8-C868-F64152BE5D79}"/>
              </a:ext>
            </a:extLst>
          </p:cNvPr>
          <p:cNvSpPr txBox="1"/>
          <p:nvPr/>
        </p:nvSpPr>
        <p:spPr>
          <a:xfrm>
            <a:off x="1189161" y="2586427"/>
            <a:ext cx="1170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Initial or “primary” HIV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D1A75D-01CF-489D-C91B-1252D9530447}"/>
              </a:ext>
            </a:extLst>
          </p:cNvPr>
          <p:cNvSpPr txBox="1"/>
          <p:nvPr/>
        </p:nvSpPr>
        <p:spPr>
          <a:xfrm>
            <a:off x="-16994" y="5198167"/>
            <a:ext cx="1333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Detectable limit</a:t>
            </a:r>
          </a:p>
        </p:txBody>
      </p:sp>
      <p:pic>
        <p:nvPicPr>
          <p:cNvPr id="5" name="Graph Axis">
            <a:extLst>
              <a:ext uri="{FF2B5EF4-FFF2-40B4-BE49-F238E27FC236}">
                <a16:creationId xmlns:a16="http://schemas.microsoft.com/office/drawing/2014/main" id="{471749B9-AFCC-C3FA-61D7-239F85D15E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318" y="2962198"/>
            <a:ext cx="9753620" cy="335280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C9A51D5-9CD5-3C7A-7ECD-11F8B39D50EA}"/>
              </a:ext>
            </a:extLst>
          </p:cNvPr>
          <p:cNvSpPr txBox="1"/>
          <p:nvPr/>
        </p:nvSpPr>
        <p:spPr>
          <a:xfrm>
            <a:off x="1936155" y="1755181"/>
            <a:ext cx="1170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Start ART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8EDF5A7-3BD2-8C85-67A2-C4EB4AD14AD8}"/>
              </a:ext>
            </a:extLst>
          </p:cNvPr>
          <p:cNvCxnSpPr/>
          <p:nvPr/>
        </p:nvCxnSpPr>
        <p:spPr>
          <a:xfrm>
            <a:off x="2520262" y="2170804"/>
            <a:ext cx="0" cy="729237"/>
          </a:xfrm>
          <a:prstGeom prst="straightConnector1">
            <a:avLst/>
          </a:prstGeom>
          <a:ln w="41275">
            <a:solidFill>
              <a:srgbClr val="7C36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9CC9EC0-3905-ABE3-2048-DB68F8076AFA}"/>
              </a:ext>
            </a:extLst>
          </p:cNvPr>
          <p:cNvSpPr txBox="1"/>
          <p:nvPr/>
        </p:nvSpPr>
        <p:spPr>
          <a:xfrm>
            <a:off x="7765209" y="1697650"/>
            <a:ext cx="1170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Stop ART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2AAEF22-9D60-9190-0517-A93DA2754FA6}"/>
              </a:ext>
            </a:extLst>
          </p:cNvPr>
          <p:cNvCxnSpPr/>
          <p:nvPr/>
        </p:nvCxnSpPr>
        <p:spPr>
          <a:xfrm>
            <a:off x="8350222" y="2221808"/>
            <a:ext cx="0" cy="729237"/>
          </a:xfrm>
          <a:prstGeom prst="straightConnector1">
            <a:avLst/>
          </a:prstGeom>
          <a:ln w="41275">
            <a:solidFill>
              <a:srgbClr val="7C36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F738D1A-BE16-9F21-E31A-C04727D12D40}"/>
              </a:ext>
            </a:extLst>
          </p:cNvPr>
          <p:cNvSpPr txBox="1"/>
          <p:nvPr/>
        </p:nvSpPr>
        <p:spPr>
          <a:xfrm>
            <a:off x="8755389" y="2768491"/>
            <a:ext cx="2631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CLOSELY observe VL “rebound” and symptoms WITH partner counseling </a:t>
            </a:r>
          </a:p>
        </p:txBody>
      </p:sp>
      <p:pic>
        <p:nvPicPr>
          <p:cNvPr id="13" name="Graphline 3">
            <a:extLst>
              <a:ext uri="{FF2B5EF4-FFF2-40B4-BE49-F238E27FC236}">
                <a16:creationId xmlns:a16="http://schemas.microsoft.com/office/drawing/2014/main" id="{28425D51-A50A-0E48-7B34-A93CBA2DA31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203" y="2960231"/>
            <a:ext cx="3053113" cy="3352807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38397BB9-30BF-CB5F-02EF-30B4FD195206}"/>
              </a:ext>
            </a:extLst>
          </p:cNvPr>
          <p:cNvSpPr/>
          <p:nvPr/>
        </p:nvSpPr>
        <p:spPr>
          <a:xfrm>
            <a:off x="10483701" y="5914754"/>
            <a:ext cx="771990" cy="155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CAABDA-785D-2EA3-B90B-FBF670F14627}"/>
              </a:ext>
            </a:extLst>
          </p:cNvPr>
          <p:cNvSpPr txBox="1"/>
          <p:nvPr/>
        </p:nvSpPr>
        <p:spPr>
          <a:xfrm>
            <a:off x="10541358" y="5824254"/>
            <a:ext cx="12399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Time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F11337B-0F14-218A-EFC0-890298D9A97F}"/>
              </a:ext>
            </a:extLst>
          </p:cNvPr>
          <p:cNvSpPr/>
          <p:nvPr/>
        </p:nvSpPr>
        <p:spPr>
          <a:xfrm>
            <a:off x="2372864" y="3049034"/>
            <a:ext cx="3426671" cy="2719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46304E5-7838-A71B-5460-C0A87D06809A}"/>
              </a:ext>
            </a:extLst>
          </p:cNvPr>
          <p:cNvSpPr/>
          <p:nvPr/>
        </p:nvSpPr>
        <p:spPr>
          <a:xfrm>
            <a:off x="5785521" y="3047067"/>
            <a:ext cx="2579108" cy="285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87A761A-0762-E413-7B70-B477228A1FC2}"/>
              </a:ext>
            </a:extLst>
          </p:cNvPr>
          <p:cNvSpPr/>
          <p:nvPr/>
        </p:nvSpPr>
        <p:spPr>
          <a:xfrm>
            <a:off x="8306372" y="3700916"/>
            <a:ext cx="2484719" cy="2185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7D42EF0-4061-D025-C75F-0D67AC86FA09}"/>
              </a:ext>
            </a:extLst>
          </p:cNvPr>
          <p:cNvSpPr txBox="1"/>
          <p:nvPr/>
        </p:nvSpPr>
        <p:spPr>
          <a:xfrm>
            <a:off x="8636865" y="2207656"/>
            <a:ext cx="2881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Analytic Treatment Interruption (ATI)</a:t>
            </a:r>
          </a:p>
        </p:txBody>
      </p:sp>
    </p:spTree>
    <p:extLst>
      <p:ext uri="{BB962C8B-B14F-4D97-AF65-F5344CB8AC3E}">
        <p14:creationId xmlns:p14="http://schemas.microsoft.com/office/powerpoint/2010/main" val="387791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6" grpId="0"/>
      <p:bldP spid="39" grpId="0"/>
      <p:bldP spid="41" grpId="0"/>
      <p:bldP spid="43" grpId="0" animBg="1"/>
      <p:bldP spid="44" grpId="0" animBg="1"/>
      <p:bldP spid="45" grpId="0" animBg="1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6969F-9F1F-AD28-1A54-57E02CF98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on early-stage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702A7-284A-A726-7EE7-002B26F26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Study design may include different arms to compare</a:t>
            </a:r>
          </a:p>
          <a:p>
            <a:pPr>
              <a:lnSpc>
                <a:spcPct val="100000"/>
              </a:lnSpc>
            </a:pPr>
            <a:r>
              <a:rPr lang="en-US" dirty="0"/>
              <a:t>Usually open-label (everyone knows what intervention they’re receiving)</a:t>
            </a:r>
          </a:p>
          <a:p>
            <a:pPr>
              <a:lnSpc>
                <a:spcPct val="100000"/>
              </a:lnSpc>
            </a:pPr>
            <a:r>
              <a:rPr lang="en-US" dirty="0"/>
              <a:t>Includes frequent lab tests and clinic visits</a:t>
            </a:r>
          </a:p>
          <a:p>
            <a:pPr>
              <a:lnSpc>
                <a:spcPct val="100000"/>
              </a:lnSpc>
            </a:pPr>
            <a:r>
              <a:rPr lang="en-US" dirty="0"/>
              <a:t>Often involves analytical treatment interruptions (ATI) to see if virus rebounds</a:t>
            </a:r>
          </a:p>
          <a:p>
            <a:pPr>
              <a:lnSpc>
                <a:spcPct val="100000"/>
              </a:lnSpc>
            </a:pPr>
            <a:r>
              <a:rPr lang="en-US" dirty="0"/>
              <a:t>Outcome focus: Data will not tell researchers whether a specific test product cures HIV, but will shed light on understanding how the approach works in the body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0059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CC4766-5F15-5404-C281-34EDC8133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A6FD22-8723-1826-ADAC-2DFF79C40BFA}"/>
              </a:ext>
            </a:extLst>
          </p:cNvPr>
          <p:cNvSpPr txBox="1"/>
          <p:nvPr/>
        </p:nvSpPr>
        <p:spPr>
          <a:xfrm>
            <a:off x="2104767" y="2551837"/>
            <a:ext cx="7982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Analytical Treatment Interruption</a:t>
            </a:r>
          </a:p>
        </p:txBody>
      </p:sp>
    </p:spTree>
    <p:extLst>
      <p:ext uri="{BB962C8B-B14F-4D97-AF65-F5344CB8AC3E}">
        <p14:creationId xmlns:p14="http://schemas.microsoft.com/office/powerpoint/2010/main" val="3911919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CDEEA8-1286-84DE-C073-DCAF88D04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dirty="0"/>
              <a:t>What is Analytical Treatment Interruption (ATI)</a:t>
            </a:r>
            <a:br>
              <a:rPr lang="en-US" sz="3100" dirty="0"/>
            </a:br>
            <a:endParaRPr lang="en-US" sz="3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B51345-375C-0B72-8E14-1B08CC32EAC6}"/>
              </a:ext>
            </a:extLst>
          </p:cNvPr>
          <p:cNvSpPr txBox="1"/>
          <p:nvPr/>
        </p:nvSpPr>
        <p:spPr>
          <a:xfrm>
            <a:off x="724547" y="2463800"/>
            <a:ext cx="4646905" cy="3613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dirty="0"/>
              <a:t>Stands for </a:t>
            </a:r>
            <a:r>
              <a:rPr lang="en-US" sz="1700" b="1" u="sng" dirty="0"/>
              <a:t>A</a:t>
            </a:r>
            <a:r>
              <a:rPr lang="en-US" sz="1700" dirty="0"/>
              <a:t>nalytical </a:t>
            </a:r>
            <a:r>
              <a:rPr lang="en-US" sz="1700" b="1" u="sng" dirty="0"/>
              <a:t>T</a:t>
            </a:r>
            <a:r>
              <a:rPr lang="en-US" sz="1700" dirty="0"/>
              <a:t>reatment </a:t>
            </a:r>
            <a:r>
              <a:rPr lang="en-US" sz="1700" b="1" u="sng" dirty="0"/>
              <a:t>I</a:t>
            </a:r>
            <a:r>
              <a:rPr lang="en-US" sz="1700" dirty="0"/>
              <a:t>nterruption</a:t>
            </a:r>
            <a:endParaRPr lang="en-US" sz="900" dirty="0"/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dirty="0"/>
              <a:t>As part of participation in an HIV functional cure study, a volunteer is asked to </a:t>
            </a:r>
            <a:r>
              <a:rPr lang="en-US" sz="1700" b="1" dirty="0"/>
              <a:t>pause their HIV medications</a:t>
            </a:r>
            <a:r>
              <a:rPr lang="en-US" sz="1700" dirty="0"/>
              <a:t> under careful observation of a research and healthcare team</a:t>
            </a:r>
            <a:endParaRPr lang="en-US" sz="1050" dirty="0"/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dirty="0"/>
              <a:t>Participant health and lab results (CD4+ T cell count, viral load) are </a:t>
            </a:r>
            <a:r>
              <a:rPr lang="en-US" sz="1700" b="1" dirty="0"/>
              <a:t>closely monitored</a:t>
            </a:r>
            <a:r>
              <a:rPr lang="en-US" sz="1700" dirty="0"/>
              <a:t> through frequent clinical visits and blood samples</a:t>
            </a:r>
          </a:p>
        </p:txBody>
      </p:sp>
      <p:pic>
        <p:nvPicPr>
          <p:cNvPr id="7" name="Picture 6" descr="Capsules and pills inside a glass bowl">
            <a:extLst>
              <a:ext uri="{FF2B5EF4-FFF2-40B4-BE49-F238E27FC236}">
                <a16:creationId xmlns:a16="http://schemas.microsoft.com/office/drawing/2014/main" id="{8CE1C2E5-0550-0C5B-815E-7A02DA10FAD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04DF112-4F66-6167-1928-9F38878CBB9B}"/>
              </a:ext>
            </a:extLst>
          </p:cNvPr>
          <p:cNvSpPr txBox="1"/>
          <p:nvPr/>
        </p:nvSpPr>
        <p:spPr>
          <a:xfrm>
            <a:off x="189754" y="6507804"/>
            <a:ext cx="3708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Adapted from Treatment Action Group </a:t>
            </a:r>
            <a:r>
              <a:rPr lang="en-US" sz="1100" i="1" dirty="0" err="1"/>
              <a:t>CUREiculum</a:t>
            </a:r>
            <a:r>
              <a:rPr lang="en-US" sz="1100" i="1" dirty="0"/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29979862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topwatch">
            <a:extLst>
              <a:ext uri="{FF2B5EF4-FFF2-40B4-BE49-F238E27FC236}">
                <a16:creationId xmlns:a16="http://schemas.microsoft.com/office/drawing/2014/main" id="{193DD858-4DBA-FA87-8ECD-61A60621669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4291" y="18518"/>
            <a:ext cx="9669642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2F350-0211-F1A1-3397-12F8F2CD6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300" y="-146748"/>
            <a:ext cx="7035800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ATI timelines and ART restart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564DB7-1B17-0518-B7AE-EA05522E9730}"/>
              </a:ext>
            </a:extLst>
          </p:cNvPr>
          <p:cNvSpPr txBox="1"/>
          <p:nvPr/>
        </p:nvSpPr>
        <p:spPr>
          <a:xfrm>
            <a:off x="634431" y="1899912"/>
            <a:ext cx="6909370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Short or brief ATIs: </a:t>
            </a:r>
            <a:r>
              <a:rPr lang="en-US" sz="2000" dirty="0"/>
              <a:t>some treatment pauses may last days to weeks</a:t>
            </a:r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Restrictive ATIs: </a:t>
            </a:r>
            <a:r>
              <a:rPr lang="en-US" sz="2000" dirty="0"/>
              <a:t>restart HIV medicines as soon as virus is detectable</a:t>
            </a:r>
            <a:br>
              <a:rPr lang="en-US" sz="2000" dirty="0"/>
            </a:br>
            <a:endParaRPr lang="en-US" sz="2000" dirty="0"/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Extended or prolonged ATIs: </a:t>
            </a:r>
            <a:r>
              <a:rPr lang="en-US" sz="2000" dirty="0"/>
              <a:t>may last weeks to months</a:t>
            </a:r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/>
              <a:t>Permissive ATIs: </a:t>
            </a:r>
            <a:r>
              <a:rPr lang="en-US" sz="2000" dirty="0"/>
              <a:t>may allow higher levels of HIV virus under close monitoring for weeks to months before restarting ART 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BC00CC-AADF-B179-B60E-E7F88C256E0A}"/>
              </a:ext>
            </a:extLst>
          </p:cNvPr>
          <p:cNvSpPr txBox="1"/>
          <p:nvPr/>
        </p:nvSpPr>
        <p:spPr>
          <a:xfrm>
            <a:off x="189754" y="6507804"/>
            <a:ext cx="3708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Adapted from Treatment Action Group </a:t>
            </a:r>
            <a:r>
              <a:rPr lang="en-US" sz="1100" i="1" dirty="0" err="1"/>
              <a:t>CUREiculum</a:t>
            </a:r>
            <a:r>
              <a:rPr lang="en-US" sz="1100" i="1" dirty="0"/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14231720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0AEEFC-A7EB-2C3F-38BA-EC7A811D1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What do we learn from an ATI study?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F1B539-523C-6578-9217-92F1D297642D}"/>
              </a:ext>
            </a:extLst>
          </p:cNvPr>
          <p:cNvSpPr txBox="1"/>
          <p:nvPr/>
        </p:nvSpPr>
        <p:spPr>
          <a:xfrm>
            <a:off x="606057" y="2501900"/>
            <a:ext cx="5103628" cy="3824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Is the participant </a:t>
            </a:r>
            <a:r>
              <a:rPr lang="en-US" sz="1600" b="1" dirty="0"/>
              <a:t>a post-treatment controller </a:t>
            </a:r>
            <a:r>
              <a:rPr lang="en-US" sz="1600" dirty="0"/>
              <a:t>(someone whose HIV levels stay low without HIV medicine)?</a:t>
            </a:r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Hase the HIV </a:t>
            </a:r>
            <a:r>
              <a:rPr lang="en-US" sz="1600" b="1" dirty="0"/>
              <a:t>reservoir </a:t>
            </a:r>
            <a:r>
              <a:rPr lang="en-US" sz="1600" dirty="0"/>
              <a:t>been</a:t>
            </a:r>
            <a:r>
              <a:rPr lang="en-US" sz="1600" b="1" dirty="0"/>
              <a:t> decreased</a:t>
            </a:r>
            <a:r>
              <a:rPr lang="en-US" sz="1600" dirty="0"/>
              <a:t>?</a:t>
            </a:r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Has the </a:t>
            </a:r>
            <a:r>
              <a:rPr lang="en-US" sz="1600" b="1" dirty="0"/>
              <a:t>immune system</a:t>
            </a:r>
            <a:r>
              <a:rPr lang="en-US" sz="1600" dirty="0"/>
              <a:t> been </a:t>
            </a:r>
            <a:r>
              <a:rPr lang="en-US" sz="1600" b="1" dirty="0"/>
              <a:t>taught</a:t>
            </a:r>
            <a:r>
              <a:rPr lang="en-US" sz="1600" dirty="0"/>
              <a:t> to better control HIV?</a:t>
            </a:r>
          </a:p>
          <a:p>
            <a:pPr marL="285750" indent="-2286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What might the study teach us about the experimental intervention?</a:t>
            </a:r>
          </a:p>
          <a:p>
            <a:pPr marL="74295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effects of the intervention on </a:t>
            </a:r>
            <a:r>
              <a:rPr lang="en-US" sz="1600" b="1" dirty="0"/>
              <a:t>participant health</a:t>
            </a:r>
          </a:p>
          <a:p>
            <a:pPr marL="742950" lvl="1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ability of the intervention to </a:t>
            </a:r>
            <a:r>
              <a:rPr lang="en-US" sz="1600" b="1" dirty="0"/>
              <a:t>control or eliminate HIV</a:t>
            </a:r>
          </a:p>
        </p:txBody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A7E736C9-A666-FB47-C6DD-2581B28934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DFD056-CED4-8DB1-29CB-A04AD318803E}"/>
              </a:ext>
            </a:extLst>
          </p:cNvPr>
          <p:cNvSpPr txBox="1"/>
          <p:nvPr/>
        </p:nvSpPr>
        <p:spPr>
          <a:xfrm>
            <a:off x="189754" y="6507804"/>
            <a:ext cx="3708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Adapted from Treatment Action Group </a:t>
            </a:r>
            <a:r>
              <a:rPr lang="en-US" sz="1100" i="1" dirty="0" err="1"/>
              <a:t>CUREiculum</a:t>
            </a:r>
            <a:r>
              <a:rPr lang="en-US" sz="1100" i="1" dirty="0"/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2257146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310055-51A4-42F9-BAF6-20E9D953ED3F}"/>
              </a:ext>
            </a:extLst>
          </p:cNvPr>
          <p:cNvSpPr txBox="1"/>
          <p:nvPr/>
        </p:nvSpPr>
        <p:spPr>
          <a:xfrm>
            <a:off x="2104767" y="2967335"/>
            <a:ext cx="7982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Cure in Context</a:t>
            </a:r>
          </a:p>
        </p:txBody>
      </p:sp>
    </p:spTree>
    <p:extLst>
      <p:ext uri="{BB962C8B-B14F-4D97-AF65-F5344CB8AC3E}">
        <p14:creationId xmlns:p14="http://schemas.microsoft.com/office/powerpoint/2010/main" val="1554226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8F655-290C-6D3B-C28E-6E101BCB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of ATIs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A33DB-0B65-1986-F5EC-29D9BC91ACA7}"/>
              </a:ext>
            </a:extLst>
          </p:cNvPr>
          <p:cNvGrpSpPr/>
          <p:nvPr/>
        </p:nvGrpSpPr>
        <p:grpSpPr>
          <a:xfrm>
            <a:off x="1346200" y="1576388"/>
            <a:ext cx="9499600" cy="4697412"/>
            <a:chOff x="1346200" y="1690688"/>
            <a:chExt cx="9499600" cy="469741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9335980-C4E1-D0C9-93D8-FAE861297B82}"/>
                </a:ext>
              </a:extLst>
            </p:cNvPr>
            <p:cNvSpPr/>
            <p:nvPr/>
          </p:nvSpPr>
          <p:spPr>
            <a:xfrm>
              <a:off x="1346200" y="1690688"/>
              <a:ext cx="4749800" cy="8620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5A383D2-A70C-0D23-AD37-760D500AA3C8}"/>
                </a:ext>
              </a:extLst>
            </p:cNvPr>
            <p:cNvSpPr/>
            <p:nvPr/>
          </p:nvSpPr>
          <p:spPr>
            <a:xfrm>
              <a:off x="6096000" y="1690688"/>
              <a:ext cx="4749800" cy="86201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9593C0E-C19C-D42A-50BA-A70C023690DA}"/>
                </a:ext>
              </a:extLst>
            </p:cNvPr>
            <p:cNvSpPr/>
            <p:nvPr/>
          </p:nvSpPr>
          <p:spPr>
            <a:xfrm>
              <a:off x="1346200" y="2552700"/>
              <a:ext cx="9499600" cy="3835400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C6AAD18-F54B-23BC-2D24-5AE6C1FB1EDA}"/>
                </a:ext>
              </a:extLst>
            </p:cNvPr>
            <p:cNvCxnSpPr>
              <a:endCxn id="6" idx="2"/>
            </p:cNvCxnSpPr>
            <p:nvPr/>
          </p:nvCxnSpPr>
          <p:spPr>
            <a:xfrm>
              <a:off x="6096000" y="1690688"/>
              <a:ext cx="0" cy="469741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419E948-3BDA-E744-D5F0-A34B8B4B5DAB}"/>
              </a:ext>
            </a:extLst>
          </p:cNvPr>
          <p:cNvSpPr txBox="1"/>
          <p:nvPr/>
        </p:nvSpPr>
        <p:spPr>
          <a:xfrm>
            <a:off x="2571750" y="1713240"/>
            <a:ext cx="229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Participants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9B4065-AB4A-3BDE-8BEF-D65FB17827B7}"/>
              </a:ext>
            </a:extLst>
          </p:cNvPr>
          <p:cNvSpPr txBox="1"/>
          <p:nvPr/>
        </p:nvSpPr>
        <p:spPr>
          <a:xfrm>
            <a:off x="7321550" y="1745784"/>
            <a:ext cx="229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Partners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293F0F-801C-307E-8F24-3875DF55CCC0}"/>
              </a:ext>
            </a:extLst>
          </p:cNvPr>
          <p:cNvSpPr txBox="1"/>
          <p:nvPr/>
        </p:nvSpPr>
        <p:spPr>
          <a:xfrm>
            <a:off x="1536707" y="2654300"/>
            <a:ext cx="43338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Difficulty disclosing HIV status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Difficulty disclosing ATI participation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Generic/vague counseling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“Your partners will be at risk.”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“Avoid having sex.”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Understanding/emotional support surrounding ART restart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E8B5F0-5E04-9B88-6EE6-45B1250F12E9}"/>
              </a:ext>
            </a:extLst>
          </p:cNvPr>
          <p:cNvSpPr txBox="1"/>
          <p:nvPr/>
        </p:nvSpPr>
        <p:spPr>
          <a:xfrm>
            <a:off x="6321430" y="2654300"/>
            <a:ext cx="4333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 part of research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direct information provided on HIV risk 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“informed consent” – may not have access to resources and information provided to participant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A56538-C236-F5C3-CABB-03179C785A83}"/>
              </a:ext>
            </a:extLst>
          </p:cNvPr>
          <p:cNvSpPr txBox="1"/>
          <p:nvPr/>
        </p:nvSpPr>
        <p:spPr>
          <a:xfrm>
            <a:off x="189754" y="6507804"/>
            <a:ext cx="3708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Adapted from Treatment Action Group </a:t>
            </a:r>
            <a:r>
              <a:rPr lang="en-US" sz="1100" i="1" dirty="0" err="1"/>
              <a:t>CUREiculum</a:t>
            </a:r>
            <a:r>
              <a:rPr lang="en-US" sz="1100" i="1" dirty="0"/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36721446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529AFE-CF2A-4549-068D-2135FDD20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1259D5-90F0-2407-D991-704886464EF5}"/>
              </a:ext>
            </a:extLst>
          </p:cNvPr>
          <p:cNvSpPr txBox="1"/>
          <p:nvPr/>
        </p:nvSpPr>
        <p:spPr>
          <a:xfrm>
            <a:off x="2104767" y="2551837"/>
            <a:ext cx="7982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Cure Research and the Community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740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11E6-DF9A-F9C8-E3AC-9E56B5986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first: Ethical oversight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13F7B-02EF-5953-CCF8-0226D545B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All studies approved by multiple independent ethics boards and regulatory authorities</a:t>
            </a:r>
          </a:p>
          <a:p>
            <a:pPr>
              <a:lnSpc>
                <a:spcPct val="100000"/>
              </a:lnSpc>
            </a:pPr>
            <a:r>
              <a:rPr lang="en-US" dirty="0"/>
              <a:t>Researchers strive to thoroughly explain participant risks and benefits, volunteers give </a:t>
            </a:r>
            <a:r>
              <a:rPr lang="en-US" b="1" dirty="0"/>
              <a:t>informed consent</a:t>
            </a:r>
          </a:p>
          <a:p>
            <a:pPr>
              <a:lnSpc>
                <a:spcPct val="100000"/>
              </a:lnSpc>
            </a:pPr>
            <a:r>
              <a:rPr lang="en-US" dirty="0"/>
              <a:t>CABs help ensure community values and participant protections are prioritized</a:t>
            </a:r>
          </a:p>
          <a:p>
            <a:pPr>
              <a:lnSpc>
                <a:spcPct val="100000"/>
              </a:lnSpc>
            </a:pPr>
            <a:r>
              <a:rPr lang="en-US" dirty="0"/>
              <a:t>Ongoing monitoring boards review safety data continuously</a:t>
            </a:r>
          </a:p>
          <a:p>
            <a:pPr>
              <a:lnSpc>
                <a:spcPct val="100000"/>
              </a:lnSpc>
            </a:pPr>
            <a:r>
              <a:rPr lang="en-US" dirty="0"/>
              <a:t>ATI consensus guidelines</a:t>
            </a:r>
          </a:p>
        </p:txBody>
      </p:sp>
    </p:spTree>
    <p:extLst>
      <p:ext uri="{BB962C8B-B14F-4D97-AF65-F5344CB8AC3E}">
        <p14:creationId xmlns:p14="http://schemas.microsoft.com/office/powerpoint/2010/main" val="2439386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A5DA0-107E-812E-1A31-185F7A1C5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CABs in cure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578F8-D1F1-C4BC-73D0-2FF8C7724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Contribute throughout process</a:t>
            </a:r>
          </a:p>
          <a:p>
            <a:pPr>
              <a:lnSpc>
                <a:spcPct val="100000"/>
              </a:lnSpc>
            </a:pPr>
            <a:r>
              <a:rPr lang="en-US" dirty="0"/>
              <a:t>Before trials: Provide protocol feedback, review materials for clarity and cultural relevance</a:t>
            </a:r>
          </a:p>
          <a:p>
            <a:pPr>
              <a:lnSpc>
                <a:spcPct val="100000"/>
              </a:lnSpc>
            </a:pPr>
            <a:r>
              <a:rPr lang="en-US" dirty="0"/>
              <a:t>During trials: Provide feedback on participant experiences, community concerns</a:t>
            </a:r>
          </a:p>
          <a:p>
            <a:pPr>
              <a:lnSpc>
                <a:spcPct val="100000"/>
              </a:lnSpc>
            </a:pPr>
            <a:r>
              <a:rPr lang="en-US" dirty="0"/>
              <a:t>After trials: Help communicate results to community partners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Support participant understanding throughout the whole process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4707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2F94-19E6-C1C7-F11C-6B28B5C48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F81CC-08BA-B9A7-7DC8-4DF751315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Informed consent and risk communication – individual, partners, family</a:t>
            </a:r>
          </a:p>
          <a:p>
            <a:pPr>
              <a:lnSpc>
                <a:spcPct val="100000"/>
              </a:lnSpc>
            </a:pPr>
            <a:r>
              <a:rPr lang="en-US" dirty="0"/>
              <a:t>Privacy and stigma concerns</a:t>
            </a:r>
          </a:p>
          <a:p>
            <a:pPr>
              <a:lnSpc>
                <a:spcPct val="100000"/>
              </a:lnSpc>
            </a:pPr>
            <a:r>
              <a:rPr lang="en-US" dirty="0"/>
              <a:t>Safety monitoring</a:t>
            </a:r>
          </a:p>
          <a:p>
            <a:pPr>
              <a:lnSpc>
                <a:spcPct val="100000"/>
              </a:lnSpc>
            </a:pPr>
            <a:r>
              <a:rPr lang="en-US" dirty="0"/>
              <a:t>Participant support, including psychological, especially surrounding ART restart</a:t>
            </a:r>
          </a:p>
        </p:txBody>
      </p:sp>
    </p:spTree>
    <p:extLst>
      <p:ext uri="{BB962C8B-B14F-4D97-AF65-F5344CB8AC3E}">
        <p14:creationId xmlns:p14="http://schemas.microsoft.com/office/powerpoint/2010/main" val="479698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7F8F0FF-BB6A-BDF8-D9B5-EE1CF9086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9F1F420-A6A7-DEB2-8B04-95DBE0F5D59E}"/>
              </a:ext>
            </a:extLst>
          </p:cNvPr>
          <p:cNvSpPr txBox="1"/>
          <p:nvPr/>
        </p:nvSpPr>
        <p:spPr>
          <a:xfrm>
            <a:off x="8529434" y="6231417"/>
            <a:ext cx="40401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i="1" dirty="0"/>
              <a:t>Funding: Division of AIDS, NIAID/NIH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465ADDF-EA50-9816-5E63-E0B4FA1DE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6851" y="177165"/>
            <a:ext cx="8628599" cy="1062276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58585A"/>
                </a:solidFill>
                <a:latin typeface="+mn-lt"/>
              </a:rPr>
              <a:t>The </a:t>
            </a:r>
            <a:r>
              <a:rPr lang="en-US" sz="3200" b="1" dirty="0">
                <a:solidFill>
                  <a:srgbClr val="58585A"/>
                </a:solidFill>
                <a:latin typeface="+mn-lt"/>
              </a:rPr>
              <a:t>DELIVER</a:t>
            </a:r>
            <a:r>
              <a:rPr lang="en-US" sz="3200" dirty="0">
                <a:solidFill>
                  <a:srgbClr val="58585A"/>
                </a:solidFill>
                <a:latin typeface="+mn-lt"/>
              </a:rPr>
              <a:t> Initiative</a:t>
            </a:r>
            <a:br>
              <a:rPr lang="en-US" sz="2000" dirty="0">
                <a:solidFill>
                  <a:srgbClr val="58585A"/>
                </a:solidFill>
                <a:latin typeface="+mn-lt"/>
              </a:rPr>
            </a:b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DE</a:t>
            </a:r>
            <a:r>
              <a:rPr lang="en-US" sz="2000" i="1" dirty="0">
                <a:solidFill>
                  <a:srgbClr val="58585A"/>
                </a:solidFill>
                <a:latin typeface="+mn-lt"/>
                <a:ea typeface="Times New Roman" panose="02020603050405020304" pitchFamily="18" charset="0"/>
              </a:rPr>
              <a:t>veloping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L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eadership and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I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nnovation in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iral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radication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R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esearch </a:t>
            </a:r>
            <a:r>
              <a:rPr lang="en-US" sz="2000" i="1" dirty="0">
                <a:solidFill>
                  <a:srgbClr val="58585A"/>
                </a:solidFill>
                <a:latin typeface="+mn-lt"/>
              </a:rPr>
              <a:t> </a:t>
            </a:r>
          </a:p>
        </p:txBody>
      </p:sp>
      <p:pic>
        <p:nvPicPr>
          <p:cNvPr id="23" name="Picture 22" descr="A blue arrow with text&#10;&#10;Description automatically generated">
            <a:extLst>
              <a:ext uri="{FF2B5EF4-FFF2-40B4-BE49-F238E27FC236}">
                <a16:creationId xmlns:a16="http://schemas.microsoft.com/office/drawing/2014/main" id="{FC9A4950-78AF-5640-2513-F51A9A339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434" y="239488"/>
            <a:ext cx="2023715" cy="99995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B3B0390-C6B9-F67F-A960-732B70489BB3}"/>
              </a:ext>
            </a:extLst>
          </p:cNvPr>
          <p:cNvGrpSpPr/>
          <p:nvPr/>
        </p:nvGrpSpPr>
        <p:grpSpPr>
          <a:xfrm>
            <a:off x="822513" y="2311399"/>
            <a:ext cx="10477500" cy="3073400"/>
            <a:chOff x="1485900" y="2082800"/>
            <a:chExt cx="10477500" cy="3073400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5D00DD3B-650E-6E3F-3F73-FE18C10A0272}"/>
                </a:ext>
              </a:extLst>
            </p:cNvPr>
            <p:cNvSpPr/>
            <p:nvPr/>
          </p:nvSpPr>
          <p:spPr>
            <a:xfrm>
              <a:off x="1485900" y="2108200"/>
              <a:ext cx="2451100" cy="2032000"/>
            </a:xfrm>
            <a:prstGeom prst="hexagon">
              <a:avLst/>
            </a:prstGeom>
            <a:solidFill>
              <a:schemeClr val="tx2">
                <a:lumMod val="10000"/>
                <a:lumOff val="90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5E91531D-8B49-6DEB-BAA3-85935DE43A6F}"/>
                </a:ext>
              </a:extLst>
            </p:cNvPr>
            <p:cNvSpPr/>
            <p:nvPr/>
          </p:nvSpPr>
          <p:spPr>
            <a:xfrm>
              <a:off x="5499100" y="2082800"/>
              <a:ext cx="2451100" cy="2032000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85A7AD1F-319E-FADF-EF7F-3BB54B51C412}"/>
                </a:ext>
              </a:extLst>
            </p:cNvPr>
            <p:cNvSpPr/>
            <p:nvPr/>
          </p:nvSpPr>
          <p:spPr>
            <a:xfrm>
              <a:off x="3492500" y="3124200"/>
              <a:ext cx="2451100" cy="2032000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6D9A2864-8203-D869-1855-31777733CEBF}"/>
                </a:ext>
              </a:extLst>
            </p:cNvPr>
            <p:cNvSpPr/>
            <p:nvPr/>
          </p:nvSpPr>
          <p:spPr>
            <a:xfrm>
              <a:off x="7505700" y="3124200"/>
              <a:ext cx="2451100" cy="2032000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7660BD5F-94CB-DEBB-AD61-72B5761A9971}"/>
                </a:ext>
              </a:extLst>
            </p:cNvPr>
            <p:cNvSpPr/>
            <p:nvPr/>
          </p:nvSpPr>
          <p:spPr>
            <a:xfrm>
              <a:off x="9512300" y="2082800"/>
              <a:ext cx="2451100" cy="2032000"/>
            </a:xfrm>
            <a:prstGeom prst="hexagon">
              <a:avLst/>
            </a:prstGeom>
            <a:solidFill>
              <a:schemeClr val="bg1"/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7C2067-E301-D6B6-FD2B-E68554991D07}"/>
                </a:ext>
              </a:extLst>
            </p:cNvPr>
            <p:cNvSpPr txBox="1"/>
            <p:nvPr/>
          </p:nvSpPr>
          <p:spPr>
            <a:xfrm>
              <a:off x="1987550" y="2381829"/>
              <a:ext cx="1447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Stakeholder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Community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Engagement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C5BBF3A-E1D3-4907-9E61-D0AE382AE3E4}"/>
                </a:ext>
              </a:extLst>
            </p:cNvPr>
            <p:cNvSpPr txBox="1"/>
            <p:nvPr/>
          </p:nvSpPr>
          <p:spPr>
            <a:xfrm>
              <a:off x="3994150" y="3348303"/>
              <a:ext cx="1447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Clinical Site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Capacity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Building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7EE1DB-9145-7F02-D70A-70AD8E850FE5}"/>
                </a:ext>
              </a:extLst>
            </p:cNvPr>
            <p:cNvSpPr txBox="1"/>
            <p:nvPr/>
          </p:nvSpPr>
          <p:spPr>
            <a:xfrm>
              <a:off x="5895975" y="2470119"/>
              <a:ext cx="1657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Laboratory Infrastructure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35AFF6-D341-ED72-44DD-57B758FB244D}"/>
                </a:ext>
              </a:extLst>
            </p:cNvPr>
            <p:cNvSpPr txBox="1"/>
            <p:nvPr/>
          </p:nvSpPr>
          <p:spPr>
            <a:xfrm>
              <a:off x="7902575" y="3320287"/>
              <a:ext cx="16573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Pharmacy Capacity Building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38E6D7F-8024-8D8C-34E2-C3ABC3CAE6A6}"/>
                </a:ext>
              </a:extLst>
            </p:cNvPr>
            <p:cNvSpPr txBox="1"/>
            <p:nvPr/>
          </p:nvSpPr>
          <p:spPr>
            <a:xfrm>
              <a:off x="9909175" y="2370530"/>
              <a:ext cx="1657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Training and 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Development</a:t>
              </a:r>
            </a:p>
          </p:txBody>
        </p:sp>
        <p:pic>
          <p:nvPicPr>
            <p:cNvPr id="16" name="Graphic 15" descr="Users with solid fill">
              <a:extLst>
                <a:ext uri="{FF2B5EF4-FFF2-40B4-BE49-F238E27FC236}">
                  <a16:creationId xmlns:a16="http://schemas.microsoft.com/office/drawing/2014/main" id="{69C000F7-B785-DB92-F104-725D52F8D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62188" y="3232761"/>
              <a:ext cx="914400" cy="914400"/>
            </a:xfrm>
            <a:prstGeom prst="rect">
              <a:avLst/>
            </a:prstGeom>
          </p:spPr>
        </p:pic>
        <p:pic>
          <p:nvPicPr>
            <p:cNvPr id="18" name="Graphic 17" descr="Hospital with solid fill">
              <a:extLst>
                <a:ext uri="{FF2B5EF4-FFF2-40B4-BE49-F238E27FC236}">
                  <a16:creationId xmlns:a16="http://schemas.microsoft.com/office/drawing/2014/main" id="{DAE6C69C-81A9-7FE1-22BF-CF8419467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21175" y="4197961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Test tubes with solid fill">
              <a:extLst>
                <a:ext uri="{FF2B5EF4-FFF2-40B4-BE49-F238E27FC236}">
                  <a16:creationId xmlns:a16="http://schemas.microsoft.com/office/drawing/2014/main" id="{02BA9C09-8A8E-1382-136D-82AFA18B3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88087" y="3124200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Medicine with solid fill">
              <a:extLst>
                <a:ext uri="{FF2B5EF4-FFF2-40B4-BE49-F238E27FC236}">
                  <a16:creationId xmlns:a16="http://schemas.microsoft.com/office/drawing/2014/main" id="{B0E62B46-F937-EEF5-F415-D08172A1D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390227" y="4246486"/>
              <a:ext cx="831273" cy="831273"/>
            </a:xfrm>
            <a:prstGeom prst="rect">
              <a:avLst/>
            </a:prstGeom>
          </p:spPr>
        </p:pic>
        <p:pic>
          <p:nvPicPr>
            <p:cNvPr id="28" name="Graphic 27" descr="Storytelling with solid fill">
              <a:extLst>
                <a:ext uri="{FF2B5EF4-FFF2-40B4-BE49-F238E27FC236}">
                  <a16:creationId xmlns:a16="http://schemas.microsoft.com/office/drawing/2014/main" id="{A178170D-FFAC-8A86-12BF-9D4765127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352377" y="3089564"/>
              <a:ext cx="831273" cy="8312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026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16B83B1-B620-D001-D633-D9F63702B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AFC9FD-89CF-B602-DFE6-C7C9E6AFD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850"/>
            <a:ext cx="8424958" cy="4542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3A2CD4-EF42-B6F0-D16D-ACFFD34A8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80" y="5126912"/>
            <a:ext cx="6669162" cy="15939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ADCA41-919B-9764-FE7A-D2781E2CE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92" y="83014"/>
            <a:ext cx="1377815" cy="7803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60F57D-58A2-804A-3964-0D8DE3484C31}"/>
              </a:ext>
            </a:extLst>
          </p:cNvPr>
          <p:cNvSpPr txBox="1"/>
          <p:nvPr/>
        </p:nvSpPr>
        <p:spPr>
          <a:xfrm>
            <a:off x="8473688" y="1186702"/>
            <a:ext cx="43759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Goal:</a:t>
            </a:r>
            <a:r>
              <a:rPr lang="en-US" dirty="0"/>
              <a:t> To </a:t>
            </a:r>
            <a:r>
              <a:rPr lang="en-US" u="sng" dirty="0"/>
              <a:t>expand</a:t>
            </a:r>
            <a:r>
              <a:rPr lang="en-US" dirty="0"/>
              <a:t> HIV cure </a:t>
            </a:r>
            <a:br>
              <a:rPr lang="en-US" dirty="0"/>
            </a:br>
            <a:r>
              <a:rPr lang="en-US" dirty="0"/>
              <a:t>research across: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nations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cultures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HIV subtypes </a:t>
            </a:r>
          </a:p>
          <a:p>
            <a:endParaRPr lang="en-US" dirty="0"/>
          </a:p>
          <a:p>
            <a:r>
              <a:rPr lang="en-US" dirty="0"/>
              <a:t>While improving local autonomy </a:t>
            </a:r>
            <a:br>
              <a:rPr lang="en-US" dirty="0"/>
            </a:br>
            <a:r>
              <a:rPr lang="en-US" dirty="0"/>
              <a:t>and sustainability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199EE4-81DF-AFFF-53EF-3AF68C3D9D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3125" y="6399010"/>
            <a:ext cx="2417067" cy="29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986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EDFFE82-9D53-EE04-C732-8C28621ED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4E00DD-7F00-64A8-60A2-AA4F1D10D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92" y="83014"/>
            <a:ext cx="1377815" cy="78035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86FFD5-73F3-80DA-72AD-F57A7D3D92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9337" y="6234923"/>
            <a:ext cx="2417067" cy="293662"/>
          </a:xfrm>
          <a:prstGeom prst="rect">
            <a:avLst/>
          </a:prstGeom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99D5BC23-41B2-5E45-7C9E-CFEC87D74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0001865"/>
              </p:ext>
            </p:extLst>
          </p:nvPr>
        </p:nvGraphicFramePr>
        <p:xfrm>
          <a:off x="301692" y="3200400"/>
          <a:ext cx="4571130" cy="2743782"/>
        </p:xfrm>
        <a:graphic>
          <a:graphicData uri="http://schemas.openxmlformats.org/drawingml/2006/table">
            <a:tbl>
              <a:tblPr firstRow="1" bandRow="1"/>
              <a:tblGrid>
                <a:gridCol w="1537450">
                  <a:extLst>
                    <a:ext uri="{9D8B030D-6E8A-4147-A177-3AD203B41FA5}">
                      <a16:colId xmlns:a16="http://schemas.microsoft.com/office/drawing/2014/main" val="2010788396"/>
                    </a:ext>
                  </a:extLst>
                </a:gridCol>
                <a:gridCol w="3033680">
                  <a:extLst>
                    <a:ext uri="{9D8B030D-6E8A-4147-A177-3AD203B41FA5}">
                      <a16:colId xmlns:a16="http://schemas.microsoft.com/office/drawing/2014/main" val="1227095267"/>
                    </a:ext>
                  </a:extLst>
                </a:gridCol>
              </a:tblGrid>
              <a:tr h="1652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Focus Group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Chair/Co-Chairs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987485"/>
                  </a:ext>
                </a:extLst>
              </a:tr>
              <a:tr h="3969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Clinical working group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Betty Mwesigwa &amp; Donn Colby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294805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Community Engagement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Doreen Pamba, Ronald Bugarin, Stephen Mugamba, Jason Ooi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550298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Personnel Capacity Development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Nyanda Elias Ntinginya &amp; Daniel Ochiel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68144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Laboratory Tech Transfer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Leigh Anne Eller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723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7412D43-2E1E-39C0-51D1-6631F768C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63088"/>
              </p:ext>
            </p:extLst>
          </p:nvPr>
        </p:nvGraphicFramePr>
        <p:xfrm>
          <a:off x="5446568" y="1234883"/>
          <a:ext cx="6269182" cy="4206240"/>
        </p:xfrm>
        <a:graphic>
          <a:graphicData uri="http://schemas.openxmlformats.org/drawingml/2006/table">
            <a:tbl>
              <a:tblPr firstRow="1" bandRow="1"/>
              <a:tblGrid>
                <a:gridCol w="2221636">
                  <a:extLst>
                    <a:ext uri="{9D8B030D-6E8A-4147-A177-3AD203B41FA5}">
                      <a16:colId xmlns:a16="http://schemas.microsoft.com/office/drawing/2014/main" val="3480575758"/>
                    </a:ext>
                  </a:extLst>
                </a:gridCol>
                <a:gridCol w="2287622">
                  <a:extLst>
                    <a:ext uri="{9D8B030D-6E8A-4147-A177-3AD203B41FA5}">
                      <a16:colId xmlns:a16="http://schemas.microsoft.com/office/drawing/2014/main" val="2658611343"/>
                    </a:ext>
                  </a:extLst>
                </a:gridCol>
                <a:gridCol w="1759924">
                  <a:extLst>
                    <a:ext uri="{9D8B030D-6E8A-4147-A177-3AD203B41FA5}">
                      <a16:colId xmlns:a16="http://schemas.microsoft.com/office/drawing/2014/main" val="338542681"/>
                    </a:ext>
                  </a:extLst>
                </a:gridCol>
              </a:tblGrid>
              <a:tr h="3224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endParaRPr lang="en-AU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Assay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b="1" kern="12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DELIVER Site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721615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HIV reservoir quantification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Quantitative </a:t>
                      </a:r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realtime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PCR, digital </a:t>
                      </a:r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realtime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PCR, SIPIA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Uganda</a:t>
                      </a:r>
                    </a:p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25315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Rebounding virus characterization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Viral sequencing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863483"/>
                  </a:ext>
                </a:extLst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HLA Typing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HLA typing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44834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Sensitivity to </a:t>
                      </a:r>
                      <a:r>
                        <a:rPr lang="en-AU" sz="14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bnAbs</a:t>
                      </a:r>
                      <a:endParaRPr lang="en-AU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Pseudovirus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neutralization assay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Tanzania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922956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bnAb PK and ADA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PK/ADA assays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AU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Tanzania</a:t>
                      </a:r>
                    </a:p>
                    <a:p>
                      <a:pPr marL="0" algn="ctr" defTabSz="914400" rtl="0" eaLnBrk="1" latinLnBrk="0" hangingPunct="1"/>
                      <a:r>
                        <a:rPr lang="en-AU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380810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Analysis of immune interventions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Multiparameter flow cytometry, ICS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Uganda</a:t>
                      </a:r>
                    </a:p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293253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Tissue analysis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RNA/DNA scope, Immunohistochemistry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791163"/>
                  </a:ext>
                </a:extLst>
              </a:tr>
            </a:tbl>
          </a:graphicData>
        </a:graphic>
      </p:graphicFrame>
      <p:pic>
        <p:nvPicPr>
          <p:cNvPr id="12" name="Picture 11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7CF78453-697B-293A-AF6C-1EA7C466096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882" y="1165455"/>
            <a:ext cx="3992749" cy="19335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93FBD4-36D0-4D06-F153-94ECDA4E0B24}"/>
              </a:ext>
            </a:extLst>
          </p:cNvPr>
          <p:cNvSpPr txBox="1"/>
          <p:nvPr/>
        </p:nvSpPr>
        <p:spPr>
          <a:xfrm>
            <a:off x="5844963" y="5684134"/>
            <a:ext cx="5408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/>
              <a:t>Developing complex laboratory capabilities to support cure research</a:t>
            </a:r>
          </a:p>
        </p:txBody>
      </p:sp>
    </p:spTree>
    <p:extLst>
      <p:ext uri="{BB962C8B-B14F-4D97-AF65-F5344CB8AC3E}">
        <p14:creationId xmlns:p14="http://schemas.microsoft.com/office/powerpoint/2010/main" val="29756092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327E3-0B52-BCB6-3ED0-BECC5BC9E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ahead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4562C-C3D0-38F0-0F37-2D2114B11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6890"/>
            <a:ext cx="6455735" cy="4351338"/>
          </a:xfrm>
        </p:spPr>
        <p:txBody>
          <a:bodyPr>
            <a:normAutofit/>
          </a:bodyPr>
          <a:lstStyle/>
          <a:p>
            <a:r>
              <a:rPr lang="en-US" dirty="0"/>
              <a:t>Safety and long-term monitoring</a:t>
            </a:r>
          </a:p>
          <a:p>
            <a:r>
              <a:rPr lang="en-US" dirty="0"/>
              <a:t>Scalability</a:t>
            </a:r>
          </a:p>
          <a:p>
            <a:r>
              <a:rPr lang="en-US" dirty="0"/>
              <a:t>Balancing hope and realism</a:t>
            </a:r>
          </a:p>
          <a:p>
            <a:r>
              <a:rPr lang="en-US" dirty="0"/>
              <a:t>Need for community partners</a:t>
            </a:r>
          </a:p>
          <a:p>
            <a:pPr marL="0" indent="0" algn="ctr">
              <a:buNone/>
            </a:pPr>
            <a:endParaRPr lang="en-US" i="1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00A93-075A-668B-A331-BC1796FD1140}"/>
              </a:ext>
            </a:extLst>
          </p:cNvPr>
          <p:cNvSpPr txBox="1"/>
          <p:nvPr/>
        </p:nvSpPr>
        <p:spPr>
          <a:xfrm>
            <a:off x="7676706" y="1846890"/>
            <a:ext cx="3564565" cy="149970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lIns="182880" tIns="182880" rIns="182880" bIns="182880">
            <a:sp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800" i="1" dirty="0"/>
              <a:t>HIV cure research is about ending stigma while balancing hope with responsibility.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189217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10779F-49E5-240D-1D0B-D8025695B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945B57-35B7-DFE4-70B5-B00057294426}"/>
              </a:ext>
            </a:extLst>
          </p:cNvPr>
          <p:cNvSpPr txBox="1"/>
          <p:nvPr/>
        </p:nvSpPr>
        <p:spPr>
          <a:xfrm>
            <a:off x="2104767" y="2967335"/>
            <a:ext cx="7982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620652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rge projection screen with a map of the world&#10;&#10;AI-generated content may be incorrect.">
            <a:extLst>
              <a:ext uri="{FF2B5EF4-FFF2-40B4-BE49-F238E27FC236}">
                <a16:creationId xmlns:a16="http://schemas.microsoft.com/office/drawing/2014/main" id="{42545749-FC6C-AE2B-9995-56ADFB316B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436"/>
          <a:stretch>
            <a:fillRect/>
          </a:stretch>
        </p:blipFill>
        <p:spPr>
          <a:xfrm>
            <a:off x="5783904" y="1785650"/>
            <a:ext cx="6004086" cy="4258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41DE7D-EECB-3166-A407-BDB8AE296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91370"/>
            <a:ext cx="8005763" cy="1899912"/>
          </a:xfrm>
        </p:spPr>
        <p:txBody>
          <a:bodyPr>
            <a:normAutofit/>
          </a:bodyPr>
          <a:lstStyle/>
          <a:p>
            <a:r>
              <a:rPr lang="en-US" sz="4000" dirty="0"/>
              <a:t>Why the world needs a cure for HIV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1EF0B-9CBF-2120-1625-A8F775F84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91282"/>
            <a:ext cx="4633913" cy="3742762"/>
          </a:xfrm>
        </p:spPr>
        <p:txBody>
          <a:bodyPr>
            <a:normAutofit/>
          </a:bodyPr>
          <a:lstStyle/>
          <a:p>
            <a:r>
              <a:rPr lang="en-US" sz="2000" dirty="0"/>
              <a:t>We have effective HIV prevention and treatment tools, but it requires lifelong adherence</a:t>
            </a:r>
          </a:p>
          <a:p>
            <a:r>
              <a:rPr lang="en-US" sz="2000" dirty="0"/>
              <a:t>Cure research seeks to end the need for continuous lifelong therapies</a:t>
            </a:r>
          </a:p>
          <a:p>
            <a:pPr lvl="1"/>
            <a:r>
              <a:rPr lang="en-US" sz="2000" dirty="0"/>
              <a:t>Reduce stigma and improve quality of life</a:t>
            </a:r>
          </a:p>
          <a:p>
            <a:pPr lvl="1"/>
            <a:r>
              <a:rPr lang="en-US" sz="2000" dirty="0"/>
              <a:t>Global access issues with some prevention/treatment, cost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480163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AD13E-8DAC-6413-C510-6F9CB888B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and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E19AC-FC30-C217-FCF6-FAE0F9D16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66420" cy="4351338"/>
          </a:xfrm>
        </p:spPr>
        <p:txBody>
          <a:bodyPr/>
          <a:lstStyle/>
          <a:p>
            <a:r>
              <a:rPr lang="en-US" dirty="0"/>
              <a:t>What concerns or questions do you have about cure research?</a:t>
            </a:r>
          </a:p>
          <a:p>
            <a:r>
              <a:rPr lang="en-US" dirty="0"/>
              <a:t>How can our CAB best support participant education?</a:t>
            </a:r>
          </a:p>
          <a:p>
            <a:r>
              <a:rPr lang="en-US" dirty="0"/>
              <a:t>What topics should we explore in more depth?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9833F7-7A2E-1FD0-2F2D-0FB3EB913EB6}"/>
              </a:ext>
            </a:extLst>
          </p:cNvPr>
          <p:cNvSpPr txBox="1"/>
          <p:nvPr/>
        </p:nvSpPr>
        <p:spPr>
          <a:xfrm>
            <a:off x="10014425" y="6124354"/>
            <a:ext cx="19257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dirty="0"/>
              <a:t>Cure Research 101</a:t>
            </a:r>
          </a:p>
          <a:p>
            <a:pPr algn="r"/>
            <a:r>
              <a:rPr lang="en-US" sz="1400" dirty="0"/>
              <a:t>November 2025</a:t>
            </a:r>
          </a:p>
        </p:txBody>
      </p:sp>
    </p:spTree>
    <p:extLst>
      <p:ext uri="{BB962C8B-B14F-4D97-AF65-F5344CB8AC3E}">
        <p14:creationId xmlns:p14="http://schemas.microsoft.com/office/powerpoint/2010/main" val="164524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2268D-16F5-565B-F212-FCCC6D1FD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do we mean by “cure”?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5DB77-347A-44A0-2D1F-88CF68295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dirty="0"/>
              <a:t>Viral eradication: Eliminating all HIV from the body</a:t>
            </a:r>
          </a:p>
          <a:p>
            <a:pPr>
              <a:lnSpc>
                <a:spcPct val="100000"/>
              </a:lnSpc>
            </a:pPr>
            <a:r>
              <a:rPr lang="en-US" dirty="0"/>
              <a:t>Functional cure (remission): Controlling HIV without treatment</a:t>
            </a:r>
          </a:p>
          <a:p>
            <a:pPr lvl="1"/>
            <a:r>
              <a:rPr lang="en-US" dirty="0"/>
              <a:t>Remission may be a more realistic goal at this point in time</a:t>
            </a:r>
          </a:p>
          <a:p>
            <a:pPr lvl="1"/>
            <a:r>
              <a:rPr lang="en-US" dirty="0"/>
              <a:t>Language choice helps form research participant and stakeholder expectations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5CF1C1A-CCF4-C6F3-B4E1-CF5CE3C45DA8}"/>
              </a:ext>
            </a:extLst>
          </p:cNvPr>
          <p:cNvGrpSpPr/>
          <p:nvPr/>
        </p:nvGrpSpPr>
        <p:grpSpPr>
          <a:xfrm>
            <a:off x="2038839" y="3583167"/>
            <a:ext cx="8029258" cy="3089189"/>
            <a:chOff x="2038839" y="3583167"/>
            <a:chExt cx="8029258" cy="308918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F140646-C475-F3F9-4FB2-1F59D38D9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7415" b="6381"/>
            <a:stretch>
              <a:fillRect/>
            </a:stretch>
          </p:blipFill>
          <p:spPr>
            <a:xfrm>
              <a:off x="2038839" y="3583167"/>
              <a:ext cx="8029258" cy="3089189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9DC0988-EAC4-E434-1AF6-5678A2454F85}"/>
                </a:ext>
              </a:extLst>
            </p:cNvPr>
            <p:cNvGrpSpPr/>
            <p:nvPr/>
          </p:nvGrpSpPr>
          <p:grpSpPr>
            <a:xfrm>
              <a:off x="7386636" y="6380080"/>
              <a:ext cx="2028823" cy="246221"/>
              <a:chOff x="5572125" y="6229660"/>
              <a:chExt cx="2327318" cy="270843"/>
            </a:xfrm>
          </p:grpSpPr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E48EA475-B4B9-3304-E61D-72126CF0F0D3}"/>
                  </a:ext>
                </a:extLst>
              </p:cNvPr>
              <p:cNvSpPr/>
              <p:nvPr/>
            </p:nvSpPr>
            <p:spPr>
              <a:xfrm>
                <a:off x="5572125" y="6257924"/>
                <a:ext cx="2043113" cy="214313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3B3E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DDB4FB8-784F-5834-F235-6ACCB0D07F8A}"/>
                  </a:ext>
                </a:extLst>
              </p:cNvPr>
              <p:cNvSpPr txBox="1"/>
              <p:nvPr/>
            </p:nvSpPr>
            <p:spPr>
              <a:xfrm>
                <a:off x="5961105" y="6229660"/>
                <a:ext cx="1938338" cy="270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/>
                  <a:t>Viral eradication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767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BA81F-EA54-B594-1FCA-2D3B92C2A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59530"/>
          </a:xfrm>
        </p:spPr>
        <p:txBody>
          <a:bodyPr>
            <a:normAutofit fontScale="90000"/>
          </a:bodyPr>
          <a:lstStyle/>
          <a:p>
            <a:r>
              <a:rPr lang="en-US" dirty="0"/>
              <a:t>Remission vs. cure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513D7CB-71F2-9764-53E1-FD9902F6E8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154114"/>
          <a:ext cx="10515600" cy="493671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351283">
                  <a:extLst>
                    <a:ext uri="{9D8B030D-6E8A-4147-A177-3AD203B41FA5}">
                      <a16:colId xmlns:a16="http://schemas.microsoft.com/office/drawing/2014/main" val="239745942"/>
                    </a:ext>
                  </a:extLst>
                </a:gridCol>
                <a:gridCol w="1813034">
                  <a:extLst>
                    <a:ext uri="{9D8B030D-6E8A-4147-A177-3AD203B41FA5}">
                      <a16:colId xmlns:a16="http://schemas.microsoft.com/office/drawing/2014/main" val="1050938094"/>
                    </a:ext>
                  </a:extLst>
                </a:gridCol>
                <a:gridCol w="4351283">
                  <a:extLst>
                    <a:ext uri="{9D8B030D-6E8A-4147-A177-3AD203B41FA5}">
                      <a16:colId xmlns:a16="http://schemas.microsoft.com/office/drawing/2014/main" val="1534548166"/>
                    </a:ext>
                  </a:extLst>
                </a:gridCol>
              </a:tblGrid>
              <a:tr h="10551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🌤️</a:t>
                      </a:r>
                      <a:endParaRPr lang="en-US" sz="2000" dirty="0"/>
                    </a:p>
                    <a:p>
                      <a:pPr algn="ctr"/>
                      <a:r>
                        <a:rPr lang="en-US" sz="1600" dirty="0"/>
                        <a:t>Functional Cure (Remission)</a:t>
                      </a:r>
                      <a:endParaRPr lang="en-US" sz="1600" dirty="0">
                        <a:latin typeface="Segoe UI Variable Display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Segoe UI Variable Display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✨</a:t>
                      </a:r>
                      <a:endParaRPr lang="en-US" sz="2000" dirty="0"/>
                    </a:p>
                    <a:p>
                      <a:pPr algn="ctr"/>
                      <a:r>
                        <a:rPr lang="en-US" sz="1600" dirty="0"/>
                        <a:t>Eradicating Cure (Elimination)</a:t>
                      </a:r>
                      <a:endParaRPr lang="en-US" sz="1600" dirty="0">
                        <a:latin typeface="Segoe UI Variable Display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8985478"/>
                  </a:ext>
                </a:extLst>
              </a:tr>
              <a:tr h="90184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Control HIV without daily medication for long time</a:t>
                      </a:r>
                      <a:endParaRPr lang="en-US" sz="1800" dirty="0">
                        <a:latin typeface="Segoe UI Variable Display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</a:rPr>
                        <a:t>Goal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To eliminate HIV from the body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95820"/>
                  </a:ext>
                </a:extLst>
              </a:tr>
              <a:tr h="576730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Undetectable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</a:rPr>
                        <a:t>Status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Virus is gone forever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9428554"/>
                  </a:ext>
                </a:extLst>
              </a:tr>
              <a:tr h="1057340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Special treatments to control virus</a:t>
                      </a:r>
                      <a:br>
                        <a:rPr lang="en-US" sz="1800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(antibodies or immune boosters)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br>
                        <a:rPr lang="en-US" sz="1800" b="1" kern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b="1" kern="1200" dirty="0">
                          <a:solidFill>
                            <a:schemeClr val="tx1"/>
                          </a:solidFill>
                        </a:rPr>
                        <a:t>How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Remove all hidden HIV in the body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438026"/>
                  </a:ext>
                </a:extLst>
              </a:tr>
              <a:tr h="1345704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HIV can still hide in the body and reactivate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</a:rPr>
                        <a:t>Challenges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tx1"/>
                          </a:solidFill>
                        </a:rPr>
                        <a:t>Completely eliminating HIV is very difficult and may require unique or experimental treatments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Segoe UI Variable Display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719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060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7D41DE-B764-D166-989D-556918894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F6DFB3-B09D-72EA-5C28-46BC7FD911BF}"/>
              </a:ext>
            </a:extLst>
          </p:cNvPr>
          <p:cNvSpPr txBox="1"/>
          <p:nvPr/>
        </p:nvSpPr>
        <p:spPr>
          <a:xfrm>
            <a:off x="2104767" y="2551837"/>
            <a:ext cx="7982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The Challenge: </a:t>
            </a:r>
            <a:b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HIV’s Hidden Reservoir</a:t>
            </a:r>
          </a:p>
        </p:txBody>
      </p:sp>
    </p:spTree>
    <p:extLst>
      <p:ext uri="{BB962C8B-B14F-4D97-AF65-F5344CB8AC3E}">
        <p14:creationId xmlns:p14="http://schemas.microsoft.com/office/powerpoint/2010/main" val="1594731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03D0F7-7A5D-F146-E827-CAF3F15B5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2169"/>
            <a:ext cx="10515600" cy="4351338"/>
          </a:xfrm>
        </p:spPr>
        <p:txBody>
          <a:bodyPr/>
          <a:lstStyle/>
          <a:p>
            <a:r>
              <a:rPr lang="en-US" dirty="0"/>
              <a:t>HIV hides from our immune system in “reservoirs”</a:t>
            </a:r>
          </a:p>
          <a:p>
            <a:pPr lvl="1"/>
            <a:r>
              <a:rPr lang="en-US" dirty="0"/>
              <a:t>HIV integrates itself into the DNA of the body’s cells</a:t>
            </a:r>
          </a:p>
          <a:p>
            <a:pPr lvl="1"/>
            <a:r>
              <a:rPr lang="en-US" dirty="0"/>
              <a:t>Virus becomes </a:t>
            </a:r>
            <a:r>
              <a:rPr lang="en-US" b="1" dirty="0"/>
              <a:t>dormant:</a:t>
            </a:r>
            <a:r>
              <a:rPr lang="en-US" dirty="0"/>
              <a:t> not producing copies of itself, so the immune system can’t detect it</a:t>
            </a:r>
          </a:p>
          <a:p>
            <a:pPr lvl="1"/>
            <a:r>
              <a:rPr lang="en-US" dirty="0"/>
              <a:t>“Latent infection”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6A138A7-64A4-C8C2-D48B-10AAEE4F7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HIV reservoir</a:t>
            </a:r>
          </a:p>
        </p:txBody>
      </p:sp>
      <p:pic>
        <p:nvPicPr>
          <p:cNvPr id="2" name="Picture 1" descr="A close up of coals&#10;&#10;AI-generated content may be incorrect.">
            <a:extLst>
              <a:ext uri="{FF2B5EF4-FFF2-40B4-BE49-F238E27FC236}">
                <a16:creationId xmlns:a16="http://schemas.microsoft.com/office/drawing/2014/main" id="{3E21B175-7608-19E1-A789-6616B79F7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153" y="4167310"/>
            <a:ext cx="2289433" cy="23042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F59CD8-8733-F4E5-206C-18410C2B80E3}"/>
              </a:ext>
            </a:extLst>
          </p:cNvPr>
          <p:cNvSpPr txBox="1"/>
          <p:nvPr/>
        </p:nvSpPr>
        <p:spPr>
          <a:xfrm>
            <a:off x="1812131" y="4798087"/>
            <a:ext cx="4732637" cy="839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Like embers hidden under ash can restart a fire, latent HIV lying dormant in reservoirs can restart viral replication.</a:t>
            </a:r>
          </a:p>
        </p:txBody>
      </p:sp>
    </p:spTree>
    <p:extLst>
      <p:ext uri="{BB962C8B-B14F-4D97-AF65-F5344CB8AC3E}">
        <p14:creationId xmlns:p14="http://schemas.microsoft.com/office/powerpoint/2010/main" val="2617237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B15297C1-6B2B-D51F-387F-A5B9BD7A6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314" y="644877"/>
            <a:ext cx="5486400" cy="658812"/>
          </a:xfrm>
        </p:spPr>
        <p:txBody>
          <a:bodyPr>
            <a:normAutofit fontScale="90000"/>
          </a:bodyPr>
          <a:lstStyle/>
          <a:p>
            <a:r>
              <a:rPr lang="en-US" dirty="0"/>
              <a:t>Anatomical reservoirs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7EA816-B2E7-EE0E-D7DF-205ED3BFB1FC}"/>
              </a:ext>
            </a:extLst>
          </p:cNvPr>
          <p:cNvGrpSpPr/>
          <p:nvPr/>
        </p:nvGrpSpPr>
        <p:grpSpPr>
          <a:xfrm>
            <a:off x="1664468" y="2120592"/>
            <a:ext cx="2616816" cy="2616816"/>
            <a:chOff x="1784350" y="2740025"/>
            <a:chExt cx="854075" cy="854075"/>
          </a:xfrm>
        </p:grpSpPr>
        <p:pic>
          <p:nvPicPr>
            <p:cNvPr id="14" name="Picture 13" descr="A green eyeball with a black background&#10;&#10;Description automatically generated">
              <a:extLst>
                <a:ext uri="{FF2B5EF4-FFF2-40B4-BE49-F238E27FC236}">
                  <a16:creationId xmlns:a16="http://schemas.microsoft.com/office/drawing/2014/main" id="{49DD6EE1-7694-7A73-1CA1-89F6FF408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350" y="2740025"/>
              <a:ext cx="854075" cy="85407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8560025-BD04-124A-D783-52D3BC84B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227" y="3167062"/>
              <a:ext cx="274320" cy="274320"/>
            </a:xfrm>
            <a:prstGeom prst="rect">
              <a:avLst/>
            </a:prstGeom>
          </p:spPr>
        </p:pic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6EB737DB-310F-BDCA-3244-FD20964FE3DA}"/>
              </a:ext>
            </a:extLst>
          </p:cNvPr>
          <p:cNvGrpSpPr/>
          <p:nvPr/>
        </p:nvGrpSpPr>
        <p:grpSpPr>
          <a:xfrm>
            <a:off x="5882895" y="1554081"/>
            <a:ext cx="5636739" cy="4795999"/>
            <a:chOff x="3537483" y="1597025"/>
            <a:chExt cx="6034015" cy="513402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707B14-D870-A5D8-A98C-288A036BA61D}"/>
                </a:ext>
              </a:extLst>
            </p:cNvPr>
            <p:cNvSpPr txBox="1"/>
            <p:nvPr/>
          </p:nvSpPr>
          <p:spPr>
            <a:xfrm>
              <a:off x="3537483" y="4825629"/>
              <a:ext cx="1869044" cy="530209"/>
            </a:xfrm>
            <a:prstGeom prst="roundRect">
              <a:avLst/>
            </a:prstGeom>
            <a:solidFill>
              <a:schemeClr val="bg2">
                <a:alpha val="61961"/>
              </a:schemeClr>
            </a:solidFill>
          </p:spPr>
          <p:txBody>
            <a:bodyPr wrap="square" lIns="91440" tIns="0" rIns="91440" bIns="0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4"/>
                  </a:solidFill>
                </a:rPr>
                <a:t>✔ </a:t>
              </a:r>
              <a:r>
                <a:rPr lang="en-US" sz="1600" dirty="0"/>
                <a:t>Semen / Genital secretions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140F8F-D8F3-9D20-D6CF-EA2EAE96335A}"/>
                </a:ext>
              </a:extLst>
            </p:cNvPr>
            <p:cNvSpPr txBox="1"/>
            <p:nvPr/>
          </p:nvSpPr>
          <p:spPr>
            <a:xfrm>
              <a:off x="7345574" y="3724712"/>
              <a:ext cx="1566901" cy="265104"/>
            </a:xfrm>
            <a:prstGeom prst="roundRect">
              <a:avLst/>
            </a:prstGeom>
            <a:solidFill>
              <a:schemeClr val="bg2">
                <a:alpha val="61961"/>
              </a:schemeClr>
            </a:solidFill>
          </p:spPr>
          <p:txBody>
            <a:bodyPr wrap="square" lIns="91440" tIns="0" rIns="91440" bIns="0" rtlCol="0">
              <a:spAutoFit/>
            </a:bodyPr>
            <a:lstStyle/>
            <a:p>
              <a:r>
                <a:rPr lang="en-US" sz="1600" dirty="0">
                  <a:solidFill>
                    <a:schemeClr val="accent4"/>
                  </a:solidFill>
                </a:rPr>
                <a:t>✔ </a:t>
              </a:r>
              <a:r>
                <a:rPr lang="en-US" sz="1600" dirty="0"/>
                <a:t>Rectal tissue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1FA572-F720-0B09-D5A3-737867624BB7}"/>
                </a:ext>
              </a:extLst>
            </p:cNvPr>
            <p:cNvSpPr txBox="1"/>
            <p:nvPr/>
          </p:nvSpPr>
          <p:spPr>
            <a:xfrm>
              <a:off x="4011061" y="3214383"/>
              <a:ext cx="1085905" cy="265104"/>
            </a:xfrm>
            <a:prstGeom prst="roundRect">
              <a:avLst/>
            </a:prstGeom>
            <a:solidFill>
              <a:schemeClr val="bg2">
                <a:alpha val="61961"/>
              </a:schemeClr>
            </a:solidFill>
          </p:spPr>
          <p:txBody>
            <a:bodyPr wrap="square" lIns="91440" tIns="0" rIns="91440" bIns="0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accent4"/>
                  </a:solidFill>
                </a:rPr>
                <a:t>✔ </a:t>
              </a:r>
              <a:r>
                <a:rPr lang="en-US" sz="1600" dirty="0"/>
                <a:t>Blood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00BA34D-CB6E-F14B-FBDE-FB76C817FECA}"/>
                </a:ext>
              </a:extLst>
            </p:cNvPr>
            <p:cNvSpPr txBox="1"/>
            <p:nvPr/>
          </p:nvSpPr>
          <p:spPr>
            <a:xfrm>
              <a:off x="7041528" y="2499757"/>
              <a:ext cx="1870947" cy="265089"/>
            </a:xfrm>
            <a:prstGeom prst="roundRect">
              <a:avLst/>
            </a:prstGeom>
            <a:solidFill>
              <a:schemeClr val="bg2">
                <a:alpha val="61961"/>
              </a:schemeClr>
            </a:solidFill>
          </p:spPr>
          <p:txBody>
            <a:bodyPr wrap="square" lIns="91440" tIns="0" rIns="91440" bIns="0" rtlCol="0">
              <a:spAutoFit/>
            </a:bodyPr>
            <a:lstStyle/>
            <a:p>
              <a:r>
                <a:rPr lang="en-US" sz="1600" dirty="0">
                  <a:solidFill>
                    <a:schemeClr val="accent4"/>
                  </a:solidFill>
                </a:rPr>
                <a:t>✔ </a:t>
              </a:r>
              <a:r>
                <a:rPr lang="en-US" sz="1600" dirty="0"/>
                <a:t>Lymphoid tissue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6D0D6E-EDC1-BD83-C7A9-5840AA728E4E}"/>
                </a:ext>
              </a:extLst>
            </p:cNvPr>
            <p:cNvSpPr txBox="1"/>
            <p:nvPr/>
          </p:nvSpPr>
          <p:spPr>
            <a:xfrm>
              <a:off x="6908627" y="1761313"/>
              <a:ext cx="2662871" cy="265104"/>
            </a:xfrm>
            <a:prstGeom prst="roundRect">
              <a:avLst/>
            </a:prstGeom>
            <a:solidFill>
              <a:schemeClr val="bg2">
                <a:alpha val="61961"/>
              </a:schemeClr>
            </a:solidFill>
          </p:spPr>
          <p:txBody>
            <a:bodyPr wrap="square" lIns="91440" tIns="0" rIns="91440" bIns="0" rtlCol="0">
              <a:spAutoFit/>
            </a:bodyPr>
            <a:lstStyle/>
            <a:p>
              <a:r>
                <a:rPr lang="en-US" sz="1600" dirty="0">
                  <a:solidFill>
                    <a:schemeClr val="accent4"/>
                  </a:solidFill>
                </a:rPr>
                <a:t>✔ </a:t>
              </a:r>
              <a:r>
                <a:rPr lang="en-US" sz="1600" dirty="0"/>
                <a:t>Cerebrospinal Fluid (CSF)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31F8F5F-34D4-B1A9-0FBC-5FB47E7A521E}"/>
                </a:ext>
              </a:extLst>
            </p:cNvPr>
            <p:cNvGrpSpPr/>
            <p:nvPr/>
          </p:nvGrpSpPr>
          <p:grpSpPr>
            <a:xfrm>
              <a:off x="4916991" y="1597025"/>
              <a:ext cx="2315081" cy="5134020"/>
              <a:chOff x="4916992" y="1597025"/>
              <a:chExt cx="1925638" cy="4270375"/>
            </a:xfrm>
          </p:grpSpPr>
          <p:pic>
            <p:nvPicPr>
              <p:cNvPr id="29" name="Content Placeholder 8" descr="A human body with organs&#10;&#10;Description automatically generated">
                <a:extLst>
                  <a:ext uri="{FF2B5EF4-FFF2-40B4-BE49-F238E27FC236}">
                    <a16:creationId xmlns:a16="http://schemas.microsoft.com/office/drawing/2014/main" id="{04BE8BB0-00E6-3FF0-6BB4-1116EF90D3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6992" y="1597025"/>
                <a:ext cx="1925638" cy="4270375"/>
              </a:xfrm>
              <a:prstGeom prst="rect">
                <a:avLst/>
              </a:prstGeom>
            </p:spPr>
          </p:pic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449FBAD-9FFD-2C06-54C7-F75B58B1CFD0}"/>
                  </a:ext>
                </a:extLst>
              </p:cNvPr>
              <p:cNvSpPr/>
              <p:nvPr/>
            </p:nvSpPr>
            <p:spPr>
              <a:xfrm>
                <a:off x="5455419" y="3019975"/>
                <a:ext cx="95250" cy="952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2D023ED-1419-B770-9B48-1A5C47E2644E}"/>
                  </a:ext>
                </a:extLst>
              </p:cNvPr>
              <p:cNvSpPr/>
              <p:nvPr/>
            </p:nvSpPr>
            <p:spPr>
              <a:xfrm>
                <a:off x="6108411" y="2425563"/>
                <a:ext cx="95250" cy="952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9A2BB60-4BC5-B9F5-C881-0AB80A19E4D2}"/>
                  </a:ext>
                </a:extLst>
              </p:cNvPr>
              <p:cNvSpPr/>
              <p:nvPr/>
            </p:nvSpPr>
            <p:spPr>
              <a:xfrm>
                <a:off x="6013161" y="3419399"/>
                <a:ext cx="95250" cy="952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A792B184-121F-1EA8-A899-E726F117CAEE}"/>
                  </a:ext>
                </a:extLst>
              </p:cNvPr>
              <p:cNvSpPr/>
              <p:nvPr/>
            </p:nvSpPr>
            <p:spPr>
              <a:xfrm>
                <a:off x="6001520" y="2195375"/>
                <a:ext cx="95250" cy="952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7A516BA-884D-D75F-A071-01C73F6CDC69}"/>
                  </a:ext>
                </a:extLst>
              </p:cNvPr>
              <p:cNvSpPr/>
              <p:nvPr/>
            </p:nvSpPr>
            <p:spPr>
              <a:xfrm>
                <a:off x="5784561" y="3610897"/>
                <a:ext cx="95250" cy="95250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BF8F2A5-CE6A-B630-F0B5-405DD566A9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35369" y="1920263"/>
              <a:ext cx="485878" cy="396123"/>
            </a:xfrm>
            <a:prstGeom prst="straightConnector1">
              <a:avLst/>
            </a:prstGeom>
            <a:ln w="12700">
              <a:solidFill>
                <a:schemeClr val="bg2">
                  <a:lumMod val="1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9798A72-18A6-5D98-0FB2-F85B8C758D74}"/>
                </a:ext>
              </a:extLst>
            </p:cNvPr>
            <p:cNvCxnSpPr>
              <a:cxnSpLocks/>
              <a:endCxn id="11" idx="6"/>
            </p:cNvCxnSpPr>
            <p:nvPr/>
          </p:nvCxnSpPr>
          <p:spPr>
            <a:xfrm flipH="1">
              <a:off x="6463877" y="2650384"/>
              <a:ext cx="577649" cy="0"/>
            </a:xfrm>
            <a:prstGeom prst="straightConnector1">
              <a:avLst/>
            </a:prstGeom>
            <a:ln w="12700">
              <a:solidFill>
                <a:schemeClr val="bg2">
                  <a:lumMod val="1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D829F7CA-F7BC-6102-152B-D6639F6DD15C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>
              <a:off x="5098699" y="3365011"/>
              <a:ext cx="465611" cy="0"/>
            </a:xfrm>
            <a:prstGeom prst="straightConnector1">
              <a:avLst/>
            </a:prstGeom>
            <a:ln w="12700">
              <a:solidFill>
                <a:schemeClr val="bg2">
                  <a:lumMod val="1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6CF201F7-6B0F-9EA1-94D3-E75605F206D3}"/>
                </a:ext>
              </a:extLst>
            </p:cNvPr>
            <p:cNvCxnSpPr>
              <a:cxnSpLocks/>
              <a:stCxn id="19" idx="1"/>
              <a:endCxn id="12" idx="6"/>
            </p:cNvCxnSpPr>
            <p:nvPr/>
          </p:nvCxnSpPr>
          <p:spPr>
            <a:xfrm flipH="1" flipV="1">
              <a:off x="6349363" y="3845214"/>
              <a:ext cx="996211" cy="12050"/>
            </a:xfrm>
            <a:prstGeom prst="straightConnector1">
              <a:avLst/>
            </a:prstGeom>
            <a:ln w="12700">
              <a:solidFill>
                <a:schemeClr val="bg2">
                  <a:lumMod val="1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8DE84501-F8D0-68BD-D305-4F0DBBE46426}"/>
                </a:ext>
              </a:extLst>
            </p:cNvPr>
            <p:cNvCxnSpPr>
              <a:cxnSpLocks/>
              <a:endCxn id="17" idx="3"/>
            </p:cNvCxnSpPr>
            <p:nvPr/>
          </p:nvCxnSpPr>
          <p:spPr>
            <a:xfrm flipV="1">
              <a:off x="5406526" y="4115927"/>
              <a:ext cx="570263" cy="790672"/>
            </a:xfrm>
            <a:prstGeom prst="straightConnector1">
              <a:avLst/>
            </a:prstGeom>
            <a:ln w="12700">
              <a:solidFill>
                <a:schemeClr val="bg2">
                  <a:lumMod val="1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6A8F171A-06A8-D2E8-93A5-984165C70E03}"/>
              </a:ext>
            </a:extLst>
          </p:cNvPr>
          <p:cNvSpPr txBox="1"/>
          <p:nvPr/>
        </p:nvSpPr>
        <p:spPr>
          <a:xfrm>
            <a:off x="2363688" y="2132278"/>
            <a:ext cx="1192250" cy="307777"/>
          </a:xfrm>
          <a:prstGeom prst="rect">
            <a:avLst/>
          </a:prstGeom>
          <a:solidFill>
            <a:srgbClr val="FFFFFF">
              <a:alpha val="61961"/>
            </a:srgbClr>
          </a:solidFill>
        </p:spPr>
        <p:txBody>
          <a:bodyPr wrap="none" lIns="91440" tIns="0" rIns="91440" bIns="0" rtlCol="0">
            <a:spAutoFit/>
          </a:bodyPr>
          <a:lstStyle/>
          <a:p>
            <a:pPr algn="ctr"/>
            <a:r>
              <a:rPr lang="en-US" sz="2000" b="1" dirty="0"/>
              <a:t>Reservoir</a:t>
            </a:r>
          </a:p>
        </p:txBody>
      </p:sp>
      <p:sp>
        <p:nvSpPr>
          <p:cNvPr id="89" name="Arrow: Right 88">
            <a:extLst>
              <a:ext uri="{FF2B5EF4-FFF2-40B4-BE49-F238E27FC236}">
                <a16:creationId xmlns:a16="http://schemas.microsoft.com/office/drawing/2014/main" id="{D7570E61-9874-5B7F-CD07-1D437745BCA6}"/>
              </a:ext>
            </a:extLst>
          </p:cNvPr>
          <p:cNvSpPr/>
          <p:nvPr/>
        </p:nvSpPr>
        <p:spPr>
          <a:xfrm>
            <a:off x="4814000" y="2890946"/>
            <a:ext cx="505944" cy="64131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5D1920-3A94-CC09-E085-6F6A21C885FE}"/>
              </a:ext>
            </a:extLst>
          </p:cNvPr>
          <p:cNvSpPr txBox="1"/>
          <p:nvPr/>
        </p:nvSpPr>
        <p:spPr>
          <a:xfrm>
            <a:off x="635676" y="3306884"/>
            <a:ext cx="1380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effectLst>
                  <a:glow rad="76200">
                    <a:schemeClr val="bg2">
                      <a:alpha val="88000"/>
                    </a:schemeClr>
                  </a:glow>
                </a:effectLst>
              </a:rPr>
              <a:t>Immune Cell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B06052-9932-7D27-2BD3-69902989BE62}"/>
              </a:ext>
            </a:extLst>
          </p:cNvPr>
          <p:cNvCxnSpPr>
            <a:cxnSpLocks/>
          </p:cNvCxnSpPr>
          <p:nvPr/>
        </p:nvCxnSpPr>
        <p:spPr>
          <a:xfrm>
            <a:off x="2009247" y="3492798"/>
            <a:ext cx="205737" cy="0"/>
          </a:xfrm>
          <a:prstGeom prst="line">
            <a:avLst/>
          </a:prstGeom>
          <a:ln w="158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8799282-AA0B-ACE0-ED0A-B222573269CE}"/>
              </a:ext>
            </a:extLst>
          </p:cNvPr>
          <p:cNvSpPr txBox="1"/>
          <p:nvPr/>
        </p:nvSpPr>
        <p:spPr>
          <a:xfrm>
            <a:off x="1120990" y="4319479"/>
            <a:ext cx="1710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effectLst>
                  <a:glow rad="76200">
                    <a:schemeClr val="bg2">
                      <a:alpha val="88000"/>
                    </a:schemeClr>
                  </a:glow>
                </a:effectLst>
              </a:rPr>
              <a:t>HIV integration into host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CECCF65-3126-408D-95A5-9C58E06FE584}"/>
              </a:ext>
            </a:extLst>
          </p:cNvPr>
          <p:cNvCxnSpPr>
            <a:cxnSpLocks/>
          </p:cNvCxnSpPr>
          <p:nvPr/>
        </p:nvCxnSpPr>
        <p:spPr>
          <a:xfrm flipV="1">
            <a:off x="2581227" y="4004014"/>
            <a:ext cx="274543" cy="360939"/>
          </a:xfrm>
          <a:prstGeom prst="line">
            <a:avLst/>
          </a:prstGeom>
          <a:ln w="158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164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</TotalTime>
  <Words>1887</Words>
  <Application>Microsoft Macintosh PowerPoint</Application>
  <PresentationFormat>Widescreen</PresentationFormat>
  <Paragraphs>362</Paragraphs>
  <Slides>40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Aptos</vt:lpstr>
      <vt:lpstr>Aptos Display</vt:lpstr>
      <vt:lpstr>Arial</vt:lpstr>
      <vt:lpstr>Calibri</vt:lpstr>
      <vt:lpstr>Segoe UI Variable Display</vt:lpstr>
      <vt:lpstr>Wingdings</vt:lpstr>
      <vt:lpstr>Office Theme</vt:lpstr>
      <vt:lpstr>Understanding HIV Cure Research</vt:lpstr>
      <vt:lpstr>Topics</vt:lpstr>
      <vt:lpstr>PowerPoint Presentation</vt:lpstr>
      <vt:lpstr>Why the world needs a cure for HIV</vt:lpstr>
      <vt:lpstr>What do we mean by “cure”?</vt:lpstr>
      <vt:lpstr>Remission vs. cure</vt:lpstr>
      <vt:lpstr>PowerPoint Presentation</vt:lpstr>
      <vt:lpstr>The HIV reservoir</vt:lpstr>
      <vt:lpstr>Anatomical reservoirs</vt:lpstr>
      <vt:lpstr>Latent infection</vt:lpstr>
      <vt:lpstr>Cure successes to date</vt:lpstr>
      <vt:lpstr>PowerPoint Presentation</vt:lpstr>
      <vt:lpstr>“Shock and kill”</vt:lpstr>
      <vt:lpstr>“Block and lock” </vt:lpstr>
      <vt:lpstr>Gene editing</vt:lpstr>
      <vt:lpstr>Immunotherapies</vt:lpstr>
      <vt:lpstr>Therapeutic vaccines</vt:lpstr>
      <vt:lpstr>Combining strategies is the way forward</vt:lpstr>
      <vt:lpstr>PowerPoint Presentation</vt:lpstr>
      <vt:lpstr>ART vs. IND</vt:lpstr>
      <vt:lpstr>The research journey: “Bench to bedside”</vt:lpstr>
      <vt:lpstr>The phases of human clinical trials</vt:lpstr>
      <vt:lpstr>What makes cure research different?</vt:lpstr>
      <vt:lpstr>How we test therapeutic vaccines in clinical trials  “HIV Cure” trials</vt:lpstr>
      <vt:lpstr>Focus on early-stage research</vt:lpstr>
      <vt:lpstr>PowerPoint Presentation</vt:lpstr>
      <vt:lpstr>What is Analytical Treatment Interruption (ATI) </vt:lpstr>
      <vt:lpstr>ATI timelines and ART restart</vt:lpstr>
      <vt:lpstr>What do we learn from an ATI study?</vt:lpstr>
      <vt:lpstr>Challenges of ATIs</vt:lpstr>
      <vt:lpstr>PowerPoint Presentation</vt:lpstr>
      <vt:lpstr>Safety first: Ethical oversight</vt:lpstr>
      <vt:lpstr>Role of CABs in cure research</vt:lpstr>
      <vt:lpstr>Community considerations</vt:lpstr>
      <vt:lpstr>The DELIVER Initiative DEveloping Leadership and Innovation in Viral Eradication Research  </vt:lpstr>
      <vt:lpstr>PowerPoint Presentation</vt:lpstr>
      <vt:lpstr>PowerPoint Presentation</vt:lpstr>
      <vt:lpstr>Challenges ahead</vt:lpstr>
      <vt:lpstr>PowerPoint Presentation</vt:lpstr>
      <vt:lpstr>Questions and 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Jamie Livengood</dc:creator>
  <cp:lastModifiedBy>Lisa Reilly</cp:lastModifiedBy>
  <cp:revision>55</cp:revision>
  <dcterms:created xsi:type="dcterms:W3CDTF">2025-10-15T13:35:17Z</dcterms:created>
  <dcterms:modified xsi:type="dcterms:W3CDTF">2026-02-17T16:44:10Z</dcterms:modified>
</cp:coreProperties>
</file>